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1944216"/>
          </a:xfrm>
        </p:spPr>
        <p:txBody>
          <a:bodyPr/>
          <a:lstStyle/>
          <a:p>
            <a:pPr lvl="0">
              <a:buNone/>
            </a:pPr>
            <a:r>
              <a:rPr lang="en-US" altLang="zh-CN" dirty="0" smtClean="0"/>
              <a:t>1.</a:t>
            </a:r>
            <a:r>
              <a:rPr lang="zh-CN" altLang="zh-CN" dirty="0" smtClean="0"/>
              <a:t>联系上下文理解词语的意思。</a:t>
            </a:r>
          </a:p>
          <a:p>
            <a:pPr>
              <a:buNone/>
            </a:pPr>
            <a:r>
              <a:rPr lang="en-US" altLang="zh-CN" dirty="0" err="1" smtClean="0"/>
              <a:t>如影随形</a:t>
            </a:r>
            <a:r>
              <a:rPr lang="zh-CN" altLang="en-US" dirty="0" smtClean="0"/>
              <a:t>：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err="1" smtClean="0"/>
              <a:t>发迹</a:t>
            </a:r>
            <a:r>
              <a:rPr lang="en-US" altLang="zh-CN" dirty="0" smtClean="0"/>
              <a:t>： </a:t>
            </a:r>
            <a:r>
              <a:rPr lang="en-US" altLang="zh-CN" u="sng" dirty="0" smtClean="0"/>
              <a:t>                                                     </a:t>
            </a:r>
            <a:r>
              <a:rPr lang="en-US" altLang="zh-CN" dirty="0" smtClean="0"/>
              <a:t>       </a:t>
            </a:r>
            <a:r>
              <a:rPr lang="en-US" altLang="zh-CN" u="sng" dirty="0" smtClean="0"/>
              <a:t>                                                   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4817477"/>
            <a:ext cx="799581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答案：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如影随形：</a:t>
            </a: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好像影子老是跟着身体。比喻两个事物关系密切或两个人关系密切不能分离</a:t>
            </a: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。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发迹：</a:t>
            </a: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指人变得有钱有势。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348881"/>
            <a:ext cx="7704856" cy="22159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</a:rPr>
              <a:t>提示：</a:t>
            </a:r>
            <a:endParaRPr lang="en-US" altLang="zh-CN" sz="2400" b="1" dirty="0" smtClean="0">
              <a:solidFill>
                <a:srgbClr val="C00000"/>
              </a:solidFill>
            </a:endParaRPr>
          </a:p>
          <a:p>
            <a:r>
              <a:rPr lang="en-US" altLang="zh-CN" sz="2400" dirty="0" smtClean="0"/>
              <a:t>1.</a:t>
            </a:r>
            <a:r>
              <a:rPr lang="zh-CN" altLang="en-US" sz="2400" dirty="0" smtClean="0"/>
              <a:t>首先找到词语在文中出现的地方，再联系上下文猜测、理解。</a:t>
            </a:r>
            <a:endParaRPr lang="en-US" altLang="zh-CN" sz="2400" dirty="0" smtClean="0"/>
          </a:p>
          <a:p>
            <a:r>
              <a:rPr lang="en-US" altLang="zh-CN" sz="2400" dirty="0" smtClean="0"/>
              <a:t>2.</a:t>
            </a:r>
            <a:r>
              <a:rPr lang="zh-CN" altLang="en-US" sz="2400" dirty="0" smtClean="0"/>
              <a:t>自己的理解是否准确，一定要再查词典，（在家做</a:t>
            </a:r>
            <a:r>
              <a:rPr lang="zh-CN" altLang="en-US" sz="2400" dirty="0" smtClean="0"/>
              <a:t>有条件查</a:t>
            </a:r>
            <a:r>
              <a:rPr lang="zh-CN" altLang="en-US" sz="2400" dirty="0" smtClean="0"/>
              <a:t>词典一定不能含糊）写下准确的答案。</a:t>
            </a:r>
            <a:endParaRPr lang="en-US" altLang="zh-CN" sz="24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9140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2</a:t>
            </a:r>
            <a:r>
              <a:rPr lang="zh-CN" altLang="zh-CN" sz="2400" dirty="0" smtClean="0"/>
              <a:t>、文章构思巧妙，两次写儿子在不同经历中倾听泥土说话，第一次是在</a:t>
            </a:r>
            <a:r>
              <a:rPr lang="en-US" altLang="zh-CN" sz="2400" dirty="0" smtClean="0"/>
              <a:t>                     </a:t>
            </a:r>
            <a:endParaRPr lang="zh-CN" altLang="zh-CN" sz="2400" dirty="0" smtClean="0"/>
          </a:p>
          <a:p>
            <a:r>
              <a:rPr lang="zh-CN" altLang="zh-CN" sz="2400" dirty="0" smtClean="0"/>
              <a:t>时倾听，听到的是：</a:t>
            </a:r>
            <a:r>
              <a:rPr lang="en-US" altLang="zh-CN" sz="2400" dirty="0" smtClean="0"/>
              <a:t>  </a:t>
            </a:r>
            <a:r>
              <a:rPr lang="en-US" altLang="zh-CN" sz="2400" u="sng" dirty="0" smtClean="0"/>
              <a:t>                             </a:t>
            </a:r>
            <a:r>
              <a:rPr lang="zh-CN" altLang="zh-CN" sz="2400" dirty="0" smtClean="0"/>
              <a:t>。第二次是在</a:t>
            </a:r>
            <a:r>
              <a:rPr lang="en-US" altLang="zh-CN" sz="2400" u="sng" dirty="0" smtClean="0"/>
              <a:t>        </a:t>
            </a:r>
            <a:r>
              <a:rPr lang="zh-CN" altLang="zh-CN" sz="2400" dirty="0" smtClean="0"/>
              <a:t>时倾听，听到的是：</a:t>
            </a:r>
            <a:r>
              <a:rPr lang="en-US" altLang="zh-CN" sz="2400" u="sng" dirty="0" smtClean="0"/>
              <a:t>                            </a:t>
            </a:r>
            <a:r>
              <a:rPr lang="zh-CN" altLang="zh-CN" sz="2400" u="sng" dirty="0" smtClean="0"/>
              <a:t>。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700808"/>
            <a:ext cx="8712968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C00000"/>
                </a:solidFill>
              </a:rPr>
              <a:t>解析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r>
              <a:rPr lang="zh-CN" altLang="en-US" sz="2000" dirty="0" smtClean="0"/>
              <a:t>        根据问题要</a:t>
            </a:r>
            <a:r>
              <a:rPr lang="zh-CN" altLang="en-US" sz="2000" dirty="0" smtClean="0">
                <a:solidFill>
                  <a:srgbClr val="C00000"/>
                </a:solidFill>
              </a:rPr>
              <a:t>有目的地阅读，</a:t>
            </a:r>
            <a:r>
              <a:rPr lang="zh-CN" altLang="en-US" sz="2000" dirty="0" smtClean="0"/>
              <a:t>首先在文中找到两次听泥土说话的句子。（第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和第</a:t>
            </a:r>
            <a:r>
              <a:rPr lang="en-US" altLang="zh-CN" sz="2000" dirty="0" smtClean="0"/>
              <a:t>7</a:t>
            </a:r>
            <a:r>
              <a:rPr lang="zh-CN" altLang="en-US" sz="2000" dirty="0" smtClean="0"/>
              <a:t>自然段）第一次倾听的时候看第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自然段之前的段落，发现文章开头“</a:t>
            </a:r>
            <a:r>
              <a:rPr lang="zh-CN" altLang="zh-CN" sz="2000" dirty="0" smtClean="0"/>
              <a:t>儿子</a:t>
            </a:r>
            <a:r>
              <a:rPr lang="zh-CN" altLang="zh-CN" sz="2000" dirty="0" smtClean="0">
                <a:solidFill>
                  <a:srgbClr val="C00000"/>
                </a:solidFill>
              </a:rPr>
              <a:t>失败</a:t>
            </a:r>
            <a:r>
              <a:rPr lang="zh-CN" altLang="zh-CN" sz="2000" dirty="0" smtClean="0"/>
              <a:t>了，带着沮丧从那个城市回来。</a:t>
            </a:r>
            <a:r>
              <a:rPr lang="zh-CN" altLang="en-US" sz="2000" dirty="0" smtClean="0"/>
              <a:t>”第二次倾听的时候就应该在第</a:t>
            </a:r>
            <a:r>
              <a:rPr lang="en-US" altLang="zh-CN" sz="2000" dirty="0" smtClean="0"/>
              <a:t>3</a:t>
            </a:r>
            <a:r>
              <a:rPr lang="zh-CN" altLang="en-US" sz="2000" dirty="0" smtClean="0"/>
              <a:t>到底</a:t>
            </a:r>
            <a:r>
              <a:rPr lang="en-US" altLang="zh-CN" sz="2000" dirty="0" smtClean="0"/>
              <a:t>7</a:t>
            </a:r>
            <a:r>
              <a:rPr lang="zh-CN" altLang="en-US" sz="2000" dirty="0" smtClean="0"/>
              <a:t>自然段中寻找答案，发现第</a:t>
            </a:r>
            <a:r>
              <a:rPr lang="en-US" altLang="zh-CN" sz="2000" dirty="0" smtClean="0"/>
              <a:t>5</a:t>
            </a:r>
            <a:r>
              <a:rPr lang="zh-CN" altLang="en-US" sz="2000" dirty="0" smtClean="0"/>
              <a:t>自然段“</a:t>
            </a:r>
            <a:r>
              <a:rPr lang="zh-CN" altLang="zh-CN" sz="2000" dirty="0" smtClean="0"/>
              <a:t>十年的挣扎、打拼，儿子</a:t>
            </a:r>
            <a:r>
              <a:rPr lang="zh-CN" altLang="zh-CN" sz="2000" dirty="0" smtClean="0">
                <a:solidFill>
                  <a:srgbClr val="C00000"/>
                </a:solidFill>
              </a:rPr>
              <a:t>成功</a:t>
            </a:r>
            <a:r>
              <a:rPr lang="zh-CN" altLang="zh-CN" sz="2000" dirty="0" smtClean="0"/>
              <a:t>了。一身光亮从城里回来，得意洋洋。</a:t>
            </a:r>
            <a:r>
              <a:rPr lang="zh-CN" altLang="en-US" sz="2000" dirty="0" smtClean="0"/>
              <a:t>”两次听到的内容也在第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7</a:t>
            </a:r>
            <a:r>
              <a:rPr lang="zh-CN" altLang="en-US" sz="2000" dirty="0" smtClean="0"/>
              <a:t>自然段中</a:t>
            </a:r>
            <a:r>
              <a:rPr lang="zh-CN" altLang="en-US" sz="2000" dirty="0" smtClean="0">
                <a:solidFill>
                  <a:srgbClr val="C00000"/>
                </a:solidFill>
              </a:rPr>
              <a:t>提取信息加以理解</a:t>
            </a:r>
            <a:r>
              <a:rPr lang="zh-CN" altLang="en-US" sz="2000" dirty="0" smtClean="0"/>
              <a:t>即可。</a:t>
            </a:r>
            <a:endParaRPr lang="zh-CN" alt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293096"/>
            <a:ext cx="8208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</a:rPr>
              <a:t>答案</a:t>
            </a:r>
            <a:r>
              <a:rPr lang="zh-CN" altLang="en-US" sz="2400" dirty="0" smtClean="0">
                <a:solidFill>
                  <a:srgbClr val="C00000"/>
                </a:solidFill>
                <a:sym typeface="Wingdings" pitchFamily="2" charset="2"/>
              </a:rPr>
              <a:t>（意思差不多就行</a:t>
            </a:r>
            <a:r>
              <a:rPr lang="zh-CN" altLang="en-US" sz="2400" dirty="0" smtClean="0">
                <a:solidFill>
                  <a:srgbClr val="C00000"/>
                </a:solidFill>
              </a:rPr>
              <a:t>）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r>
              <a:rPr lang="zh-CN" altLang="en-US" sz="2400" dirty="0" smtClean="0"/>
              <a:t>第一次：</a:t>
            </a:r>
            <a:r>
              <a:rPr lang="zh-CN" altLang="zh-CN" sz="2400" u="sng" dirty="0" smtClean="0"/>
              <a:t>失败</a:t>
            </a:r>
            <a:r>
              <a:rPr lang="zh-CN" altLang="zh-CN" sz="2400" dirty="0" smtClean="0"/>
              <a:t>；</a:t>
            </a:r>
            <a:r>
              <a:rPr lang="zh-CN" altLang="zh-CN" sz="2400" u="sng" dirty="0" smtClean="0"/>
              <a:t>失败并不可怕，只要有信念，播下希望的种子，就一定会有成功的机会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r>
              <a:rPr lang="zh-CN" altLang="en-US" sz="2400" dirty="0" smtClean="0"/>
              <a:t>第二次：</a:t>
            </a:r>
            <a:r>
              <a:rPr lang="zh-CN" altLang="zh-CN" sz="2400" u="sng" dirty="0" smtClean="0"/>
              <a:t>成功</a:t>
            </a:r>
            <a:r>
              <a:rPr lang="zh-CN" altLang="zh-CN" sz="2400" dirty="0" smtClean="0"/>
              <a:t>；</a:t>
            </a:r>
            <a:r>
              <a:rPr lang="zh-CN" altLang="zh-CN" sz="2400" u="sng" dirty="0" smtClean="0"/>
              <a:t>成功了，不要得意洋洋，应该谨慎、低调、虚心的待人处事</a:t>
            </a:r>
            <a:r>
              <a:rPr lang="zh-CN" altLang="zh-CN" sz="2400" dirty="0" smtClean="0"/>
              <a:t>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04664"/>
            <a:ext cx="84249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3、文中的“泥土”，</a:t>
            </a:r>
            <a:r>
              <a:rPr lang="en-US" altLang="zh-CN" sz="2800" dirty="0" err="1" smtClean="0"/>
              <a:t>你的理解是</a:t>
            </a:r>
            <a:r>
              <a:rPr lang="zh-CN" altLang="en-US" sz="2800" dirty="0" smtClean="0"/>
              <a:t>：</a:t>
            </a:r>
            <a:r>
              <a:rPr lang="en-US" altLang="zh-CN" sz="2800" u="sng" dirty="0" smtClean="0"/>
              <a:t> </a:t>
            </a:r>
            <a:r>
              <a:rPr lang="zh-CN" altLang="en-US" sz="2800" u="sng" dirty="0" smtClean="0"/>
              <a:t>                                                                        </a:t>
            </a:r>
            <a:r>
              <a:rPr lang="en-US" altLang="zh-CN" sz="2800" u="sng" dirty="0" smtClean="0"/>
              <a:t>                                  </a:t>
            </a:r>
            <a:endParaRPr lang="zh-CN" altLang="zh-CN" sz="2800" dirty="0" smtClean="0"/>
          </a:p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149080"/>
            <a:ext cx="79928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2"/>
                </a:solidFill>
              </a:rPr>
              <a:t>答案：</a:t>
            </a:r>
            <a:endParaRPr lang="en-US" altLang="zh-CN" sz="2000" b="1" dirty="0" smtClean="0">
              <a:solidFill>
                <a:schemeClr val="accent2"/>
              </a:solidFill>
            </a:endParaRPr>
          </a:p>
          <a:p>
            <a:r>
              <a:rPr lang="en-US" altLang="zh-CN" sz="2000" dirty="0" smtClean="0"/>
              <a:t>        </a:t>
            </a:r>
            <a:r>
              <a:rPr lang="zh-CN" altLang="zh-CN" sz="2000" dirty="0" smtClean="0"/>
              <a:t>文中的“泥土”不仅仅是指自然界的泥土，更是母亲的化身。母亲平凡、朴实如泥土，她巧妙地借泥土告诫儿子如何为人处世，要脚踏实地，要朴素、节俭，不要奢侈成惰，并传达出对儿子深深的爱。</a:t>
            </a:r>
          </a:p>
          <a:p>
            <a:endParaRPr lang="zh-CN" alt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340768"/>
            <a:ext cx="8280920" cy="25237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accent2"/>
                </a:solidFill>
              </a:rPr>
              <a:t>解析：</a:t>
            </a:r>
            <a:endParaRPr lang="en-US" altLang="zh-CN" b="1" dirty="0" smtClean="0">
              <a:solidFill>
                <a:schemeClr val="accent2"/>
              </a:solidFill>
            </a:endParaRPr>
          </a:p>
          <a:p>
            <a:r>
              <a:rPr lang="zh-CN" altLang="en-US" sz="2000" dirty="0" smtClean="0"/>
              <a:t>        首先想到的是表面的意思，自然界的泥土。当然还有更深层意思，母亲是农民，整天跟泥土打交道，泥土很平凡朴实，母亲也是平凡普通的人，泥土就成了母亲的化身。母亲是哑巴，所以借泥土来告诫儿子做人做事的道理： “</a:t>
            </a:r>
            <a:r>
              <a:rPr lang="zh-CN" altLang="zh-CN" sz="2000" dirty="0" smtClean="0"/>
              <a:t>只要是块泥土，播下种子总有发芽的机会</a:t>
            </a:r>
            <a:r>
              <a:rPr lang="zh-CN" altLang="en-US" sz="2000" dirty="0" smtClean="0"/>
              <a:t>。</a:t>
            </a:r>
            <a:r>
              <a:rPr lang="zh-CN" altLang="zh-CN" sz="2000" dirty="0" smtClean="0"/>
              <a:t>只要有信念，播下希望的种子，就一定会有成功的机会。泥土永远处在低处，所以不会从高处落下来，跌得很痛</a:t>
            </a:r>
            <a:r>
              <a:rPr lang="zh-CN" altLang="en-US" sz="2000" dirty="0" smtClean="0"/>
              <a:t>。</a:t>
            </a:r>
            <a:r>
              <a:rPr lang="zh-CN" altLang="zh-CN" sz="2000" dirty="0" smtClean="0"/>
              <a:t>成功了，不要得意洋洋，应该谨慎、低调、虚心</a:t>
            </a:r>
            <a:r>
              <a:rPr lang="zh-CN" altLang="en-US" sz="2000" dirty="0" smtClean="0"/>
              <a:t>地</a:t>
            </a:r>
            <a:r>
              <a:rPr lang="zh-CN" altLang="zh-CN" sz="2000" dirty="0" smtClean="0"/>
              <a:t>待人处事。</a:t>
            </a:r>
            <a:r>
              <a:rPr lang="zh-CN" altLang="en-US" sz="2000" dirty="0" smtClean="0"/>
              <a:t>这泥土饱含着深深的母爱呢。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404664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4</a:t>
            </a:r>
            <a:r>
              <a:rPr lang="zh-CN" altLang="zh-CN" sz="2400" dirty="0" smtClean="0"/>
              <a:t>、阅读全文，仿照第</a:t>
            </a:r>
            <a:r>
              <a:rPr lang="en-US" altLang="zh-CN" sz="2400" dirty="0" smtClean="0"/>
              <a:t>(8)</a:t>
            </a:r>
            <a:r>
              <a:rPr lang="zh-CN" altLang="zh-CN" sz="2400" dirty="0" smtClean="0"/>
              <a:t>段，在第</a:t>
            </a:r>
            <a:r>
              <a:rPr lang="en-US" altLang="zh-CN" sz="2400" dirty="0" smtClean="0"/>
              <a:t>(3)</a:t>
            </a:r>
            <a:r>
              <a:rPr lang="zh-CN" altLang="zh-CN" sz="2400" dirty="0" smtClean="0"/>
              <a:t>段的横线上把句子补充完整。</a:t>
            </a:r>
          </a:p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412776"/>
            <a:ext cx="8676456" cy="29238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accent2"/>
                </a:solidFill>
              </a:rPr>
              <a:t>解析</a:t>
            </a:r>
            <a:r>
              <a:rPr lang="zh-CN" altLang="en-US" sz="2000" dirty="0" smtClean="0"/>
              <a:t>：</a:t>
            </a:r>
            <a:endParaRPr lang="en-US" altLang="zh-CN" sz="2000" dirty="0" smtClean="0"/>
          </a:p>
          <a:p>
            <a:r>
              <a:rPr lang="zh-CN" altLang="en-US" sz="2000" dirty="0" smtClean="0"/>
              <a:t>        首先看第</a:t>
            </a:r>
            <a:r>
              <a:rPr lang="en-US" altLang="zh-CN" sz="2000" dirty="0" smtClean="0"/>
              <a:t>8</a:t>
            </a:r>
            <a:r>
              <a:rPr lang="zh-CN" altLang="en-US" sz="2000" dirty="0" smtClean="0"/>
              <a:t>自然“</a:t>
            </a:r>
            <a:r>
              <a:rPr lang="zh-CN" altLang="zh-CN" sz="2000" dirty="0" smtClean="0"/>
              <a:t>第二天，儿子走了，带着深深的羞愧。</a:t>
            </a:r>
            <a:r>
              <a:rPr lang="zh-CN" altLang="en-US" sz="2000" dirty="0" smtClean="0"/>
              <a:t>”为什么是“</a:t>
            </a:r>
            <a:r>
              <a:rPr lang="zh-CN" altLang="zh-CN" sz="2000" dirty="0" smtClean="0"/>
              <a:t>带着深深的羞愧</a:t>
            </a:r>
            <a:r>
              <a:rPr lang="zh-CN" altLang="en-US" sz="2000" dirty="0" smtClean="0"/>
              <a:t>”呢？从前文看是儿子成功了得意洋洋，母亲</a:t>
            </a:r>
            <a:r>
              <a:rPr lang="zh-CN" altLang="zh-CN" sz="2000" dirty="0" smtClean="0"/>
              <a:t>挖了一块土，送给儿子</a:t>
            </a:r>
            <a:r>
              <a:rPr lang="zh-CN" altLang="en-US" sz="2000" dirty="0" smtClean="0"/>
              <a:t>，儿子感悟出“</a:t>
            </a:r>
            <a:r>
              <a:rPr lang="zh-CN" altLang="zh-CN" sz="2000" dirty="0" smtClean="0"/>
              <a:t>泥土不会因为身处山峰而自傲，也不会因为身处低谷而自卑。每一块泥土都很自然、平静、从容，所以才如此博大、深厚。</a:t>
            </a:r>
            <a:r>
              <a:rPr lang="zh-CN" altLang="en-US" sz="2000" dirty="0" smtClean="0"/>
              <a:t>”</a:t>
            </a:r>
            <a:endParaRPr lang="zh-CN" altLang="zh-CN" sz="2000" dirty="0" smtClean="0"/>
          </a:p>
          <a:p>
            <a:r>
              <a:rPr lang="zh-CN" altLang="en-US" sz="2000" dirty="0" smtClean="0"/>
              <a:t>觉得自己太骄傲了，所以感到羞愧。再来看第</a:t>
            </a:r>
            <a:r>
              <a:rPr lang="en-US" altLang="zh-CN" sz="2000" dirty="0" smtClean="0"/>
              <a:t>3</a:t>
            </a:r>
            <a:r>
              <a:rPr lang="zh-CN" altLang="en-US" sz="2000" dirty="0" smtClean="0"/>
              <a:t>自然段，儿子此时是在什么情况下走的呢？往前文看，儿子失败感到沮丧时，母亲</a:t>
            </a:r>
            <a:r>
              <a:rPr lang="zh-CN" altLang="zh-CN" sz="2000" dirty="0" smtClean="0"/>
              <a:t>挖了一块土递给儿子</a:t>
            </a:r>
            <a:r>
              <a:rPr lang="zh-CN" altLang="en-US" sz="2000" dirty="0" smtClean="0"/>
              <a:t>，儿子悟出了“</a:t>
            </a:r>
            <a:r>
              <a:rPr lang="zh-CN" altLang="zh-CN" sz="2000" dirty="0" smtClean="0"/>
              <a:t>只要是块泥土，播下种子总有发芽的机会</a:t>
            </a:r>
            <a:r>
              <a:rPr lang="zh-CN" altLang="en-US" sz="2000" dirty="0" smtClean="0"/>
              <a:t>”，此时不再沮丧，</a:t>
            </a:r>
            <a:r>
              <a:rPr lang="zh-CN" altLang="en-US" sz="2000" dirty="0" smtClean="0"/>
              <a:t>应该对未来有了希望、有了</a:t>
            </a:r>
            <a:r>
              <a:rPr lang="zh-CN" altLang="en-US" sz="2000" dirty="0" smtClean="0"/>
              <a:t>信心</a:t>
            </a:r>
            <a:r>
              <a:rPr lang="zh-CN" altLang="en-US" sz="2000" dirty="0" smtClean="0"/>
              <a:t>。</a:t>
            </a:r>
            <a:endParaRPr lang="zh-CN" altLang="zh-CN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51520" y="4797152"/>
            <a:ext cx="8424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accent2"/>
                </a:solidFill>
              </a:rPr>
              <a:t>答案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r>
              <a:rPr lang="en-US" altLang="zh-CN" sz="2400" dirty="0" smtClean="0"/>
              <a:t>       </a:t>
            </a:r>
            <a:r>
              <a:rPr lang="zh-CN" altLang="zh-CN" sz="2400" dirty="0" smtClean="0"/>
              <a:t>带着无比的自信。</a:t>
            </a:r>
            <a:r>
              <a:rPr lang="en-US" altLang="zh-CN" sz="2400" dirty="0" smtClean="0"/>
              <a:t>(</a:t>
            </a:r>
            <a:r>
              <a:rPr lang="zh-CN" altLang="zh-CN" sz="2400" dirty="0" smtClean="0"/>
              <a:t>带着灿烂的笑容；带</a:t>
            </a:r>
            <a:r>
              <a:rPr lang="zh-CN" altLang="zh-CN" sz="2400" dirty="0" smtClean="0"/>
              <a:t>着美好的梦想。</a:t>
            </a:r>
            <a:r>
              <a:rPr lang="en-US" altLang="zh-CN" sz="2400" dirty="0" smtClean="0"/>
              <a:t>)</a:t>
            </a:r>
            <a:endParaRPr lang="zh-CN" altLang="zh-CN" sz="24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548680"/>
            <a:ext cx="72728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5</a:t>
            </a:r>
            <a:r>
              <a:rPr lang="zh-CN" altLang="zh-CN" sz="2400" dirty="0" smtClean="0"/>
              <a:t>、请简要分析文中画线句“再把这把土扔了，就等于扔掉了我的整个人生”的深刻含义。</a:t>
            </a:r>
            <a:r>
              <a:rPr lang="en-US" altLang="zh-CN" sz="2400" dirty="0" smtClean="0"/>
              <a:t>                                                                                </a:t>
            </a:r>
            <a:endParaRPr lang="zh-CN" altLang="zh-CN" sz="2400" dirty="0" smtClean="0"/>
          </a:p>
          <a:p>
            <a:r>
              <a:rPr lang="en-US" altLang="zh-CN" dirty="0" smtClean="0"/>
              <a:t>  </a:t>
            </a:r>
            <a:r>
              <a:rPr lang="en-US" altLang="zh-CN" u="sng" dirty="0" smtClean="0"/>
              <a:t>                                                                   </a:t>
            </a:r>
            <a:endParaRPr lang="zh-CN" altLang="zh-CN" dirty="0" smtClean="0"/>
          </a:p>
          <a:p>
            <a:r>
              <a:rPr lang="en-US" altLang="zh-CN" u="sng" dirty="0" smtClean="0"/>
              <a:t>                                                                     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4221088"/>
            <a:ext cx="77048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2"/>
                </a:solidFill>
              </a:rPr>
              <a:t>答案：</a:t>
            </a:r>
            <a:endParaRPr lang="en-US" altLang="zh-CN" sz="2000" b="1" dirty="0" smtClean="0">
              <a:solidFill>
                <a:schemeClr val="accent2"/>
              </a:solidFill>
            </a:endParaRPr>
          </a:p>
          <a:p>
            <a:r>
              <a:rPr lang="en-US" altLang="zh-CN" sz="2000" dirty="0" smtClean="0"/>
              <a:t>        </a:t>
            </a:r>
            <a:r>
              <a:rPr lang="zh-CN" altLang="zh-CN" sz="2000" dirty="0" smtClean="0"/>
              <a:t>画线句子意味深长。此时的儿子已深深地领悟到：这把土寄托着母亲的期盼，蕴含着为人处世之道</a:t>
            </a:r>
            <a:r>
              <a:rPr lang="en-US" altLang="zh-CN" sz="2000" dirty="0" smtClean="0"/>
              <a:t>——</a:t>
            </a:r>
            <a:r>
              <a:rPr lang="zh-CN" altLang="en-US" sz="2000" dirty="0" smtClean="0"/>
              <a:t>失败了不气馁，成功了不骄傲，</a:t>
            </a:r>
            <a:r>
              <a:rPr lang="zh-CN" altLang="zh-CN" sz="2000" dirty="0" smtClean="0"/>
              <a:t>应该谨慎、低调、虚心</a:t>
            </a:r>
            <a:r>
              <a:rPr lang="zh-CN" altLang="en-US" sz="2000" dirty="0" smtClean="0"/>
              <a:t>、</a:t>
            </a:r>
            <a:r>
              <a:rPr lang="zh-CN" altLang="zh-CN" sz="2000" dirty="0" smtClean="0"/>
              <a:t>自然、平静和从容的待人处事。 如果失去了这些，就意味着失去了人生的一切。</a:t>
            </a:r>
          </a:p>
          <a:p>
            <a:endParaRPr lang="zh-CN" altLang="zh-CN" sz="2000" dirty="0" smtClean="0"/>
          </a:p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1772816"/>
            <a:ext cx="7632848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accent2"/>
                </a:solidFill>
              </a:rPr>
              <a:t>解析：</a:t>
            </a:r>
            <a:endParaRPr lang="en-US" altLang="zh-CN" sz="2400" dirty="0" smtClean="0">
              <a:solidFill>
                <a:schemeClr val="accent2"/>
              </a:solidFill>
            </a:endParaRPr>
          </a:p>
          <a:p>
            <a:r>
              <a:rPr lang="zh-CN" altLang="en-US" sz="2400" dirty="0" smtClean="0"/>
              <a:t>      前面第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题已经理解了“泥土”的含义，“这把土”不是指自然的土了，是母亲的化身，母亲的期盼，为人处世的道理。如果这些都没有，就失去了一切。</a:t>
            </a:r>
            <a:endParaRPr lang="en-US" altLang="zh-CN" sz="24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200800" cy="1575048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3100" dirty="0" smtClean="0"/>
              <a:t>6.</a:t>
            </a:r>
            <a:r>
              <a:rPr lang="zh-CN" altLang="zh-CN" sz="3100" dirty="0" smtClean="0"/>
              <a:t>本文中的母亲是个什么样的人？你还能说出几位这样的母亲吗？</a:t>
            </a:r>
            <a:r>
              <a:rPr lang="zh-CN" altLang="zh-CN" dirty="0" smtClean="0"/>
              <a:t/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861048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accent2"/>
                </a:solidFill>
              </a:rPr>
              <a:t>答案：</a:t>
            </a:r>
            <a:endParaRPr lang="en-US" altLang="zh-CN" sz="2400" b="1" dirty="0" smtClean="0">
              <a:solidFill>
                <a:schemeClr val="accent2"/>
              </a:solidFill>
            </a:endParaRPr>
          </a:p>
          <a:p>
            <a:r>
              <a:rPr lang="en-US" altLang="zh-CN" sz="2400" dirty="0" smtClean="0"/>
              <a:t>        </a:t>
            </a:r>
            <a:r>
              <a:rPr lang="zh-CN" altLang="en-US" sz="2400" dirty="0" smtClean="0"/>
              <a:t>母亲：平凡朴实，</a:t>
            </a:r>
            <a:r>
              <a:rPr lang="zh-CN" altLang="zh-CN" sz="2400" dirty="0" smtClean="0"/>
              <a:t>教育有方</a:t>
            </a:r>
            <a:r>
              <a:rPr lang="zh-CN" altLang="en-US" sz="2400" dirty="0" smtClean="0"/>
              <a:t>（善于教化）</a:t>
            </a:r>
            <a:r>
              <a:rPr lang="zh-CN" altLang="zh-CN" sz="2400" dirty="0" smtClean="0"/>
              <a:t>。</a:t>
            </a:r>
            <a:r>
              <a:rPr lang="zh-CN" altLang="en-US" sz="2400" dirty="0" smtClean="0"/>
              <a:t>还有这些母亲：</a:t>
            </a:r>
            <a:r>
              <a:rPr lang="zh-CN" altLang="zh-CN" sz="2400" dirty="0" smtClean="0"/>
              <a:t>孟母为儿成才，三</a:t>
            </a:r>
            <a:r>
              <a:rPr lang="zh-CN" altLang="en-US" sz="2400" dirty="0" smtClean="0"/>
              <a:t>迁</a:t>
            </a:r>
            <a:r>
              <a:rPr lang="zh-CN" altLang="zh-CN" sz="2400" dirty="0" smtClean="0"/>
              <a:t>居地；岳母苦心刺字，教儿精忠报国</a:t>
            </a:r>
            <a:r>
              <a:rPr lang="zh-CN" altLang="en-US" sz="2400" dirty="0" smtClean="0"/>
              <a:t>等。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916832"/>
            <a:ext cx="8136904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accent2"/>
                </a:solidFill>
              </a:rPr>
              <a:t>解析：</a:t>
            </a:r>
            <a:endParaRPr lang="en-US" altLang="zh-CN" sz="2400" dirty="0" smtClean="0">
              <a:solidFill>
                <a:schemeClr val="accent2"/>
              </a:solidFill>
            </a:endParaRPr>
          </a:p>
          <a:p>
            <a:r>
              <a:rPr lang="zh-CN" altLang="en-US" sz="2400" dirty="0" smtClean="0"/>
              <a:t>        从文中读出来母亲不会讲话，借用泥土告诫儿子做人处事的道理，让儿子自省自悟，最后取得成功，用朴实的泥土启示儿子，看出母亲很懂得教育。这才是真正的会爱孩子、培养孩子。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1004</Words>
  <Application>Microsoft Office PowerPoint</Application>
  <PresentationFormat>全屏显示(4:3)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6.本文中的母亲是个什么样的人？你还能说出几位这样的母亲吗？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asua1</dc:creator>
  <cp:lastModifiedBy>asua1</cp:lastModifiedBy>
  <cp:revision>18</cp:revision>
  <dcterms:created xsi:type="dcterms:W3CDTF">2020-02-10T08:44:44Z</dcterms:created>
  <dcterms:modified xsi:type="dcterms:W3CDTF">2020-02-10T11:31:32Z</dcterms:modified>
</cp:coreProperties>
</file>