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8" r:id="rId6"/>
    <p:sldId id="262" r:id="rId7"/>
    <p:sldId id="261" r:id="rId8"/>
    <p:sldId id="267" r:id="rId9"/>
    <p:sldId id="268" r:id="rId10"/>
    <p:sldId id="271" r:id="rId11"/>
    <p:sldId id="276" r:id="rId12"/>
    <p:sldId id="274" r:id="rId13"/>
    <p:sldId id="281" r:id="rId14"/>
    <p:sldId id="280" r:id="rId15"/>
    <p:sldId id="275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1" y="5226050"/>
            <a:ext cx="12175067" cy="760916"/>
          </a:xfrm>
        </p:spPr>
        <p:txBody>
          <a:bodyPr/>
          <a:lstStyle>
            <a:lvl1pPr>
              <a:defRPr sz="4400">
                <a:sym typeface="Arial" pitchFamily="34" charset="0"/>
              </a:defRPr>
            </a:lvl1pPr>
          </a:lstStyle>
          <a:p>
            <a:pPr lvl="0"/>
            <a:r>
              <a:rPr lang="zh-CN" noProof="0" dirty="0" smtClean="0">
                <a:sym typeface="Arial" pitchFamily="34" charset="0"/>
              </a:rPr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6043" y="5938838"/>
            <a:ext cx="12183533" cy="396874"/>
          </a:xfrm>
        </p:spPr>
        <p:txBody>
          <a:bodyPr/>
          <a:lstStyle>
            <a:lvl1pPr marL="0" indent="0" algn="ctr">
              <a:buFontTx/>
              <a:buNone/>
              <a:defRPr sz="2000">
                <a:sym typeface="Arial" pitchFamily="34" charset="0"/>
              </a:defRPr>
            </a:lvl1pPr>
          </a:lstStyle>
          <a:p>
            <a:pPr lvl="0"/>
            <a:r>
              <a:rPr lang="zh-CN" noProof="0" dirty="0" smtClean="0">
                <a:sym typeface="Arial" pitchFamily="34" charset="0"/>
              </a:rPr>
              <a:t>单击此处编辑母版副标题样式</a:t>
            </a:r>
          </a:p>
        </p:txBody>
      </p:sp>
      <p:sp>
        <p:nvSpPr>
          <p:cNvPr id="2055" name="ksoSlideStyle" descr="#wm#_2_01_100_1110" hidden="1"/>
          <p:cNvSpPr>
            <a:spLocks noChangeArrowheads="1"/>
          </p:cNvSpPr>
          <p:nvPr/>
        </p:nvSpPr>
        <p:spPr bwMode="auto">
          <a:xfrm>
            <a:off x="0" y="0"/>
            <a:ext cx="16933" cy="1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2800">
                <a:solidFill>
                  <a:srgbClr val="856241"/>
                </a:solidFill>
                <a:latin typeface="Arial" pitchFamily="34" charset="0"/>
                <a:ea typeface="黑体" pitchFamily="49" charset="-122"/>
                <a:sym typeface="Arial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rgbClr val="856241"/>
                </a:solidFill>
                <a:latin typeface="Arial" pitchFamily="34" charset="0"/>
                <a:ea typeface="黑体" pitchFamily="49" charset="-122"/>
              </a:defRPr>
            </a:lvl2pPr>
            <a:lvl3pPr algn="ctr">
              <a:spcBef>
                <a:spcPct val="20000"/>
              </a:spcBef>
              <a:defRPr sz="2400">
                <a:solidFill>
                  <a:srgbClr val="856241"/>
                </a:solidFill>
                <a:latin typeface="Arial" pitchFamily="34" charset="0"/>
                <a:ea typeface="黑体" pitchFamily="49" charset="-122"/>
              </a:defRPr>
            </a:lvl3pPr>
            <a:lvl4pPr algn="ctr">
              <a:spcBef>
                <a:spcPct val="20000"/>
              </a:spcBef>
              <a:defRPr sz="2000">
                <a:solidFill>
                  <a:srgbClr val="856241"/>
                </a:solidFill>
                <a:latin typeface="Arial" pitchFamily="34" charset="0"/>
                <a:ea typeface="黑体" pitchFamily="49" charset="-122"/>
              </a:defRPr>
            </a:lvl4pPr>
            <a:lvl5pPr algn="ctr">
              <a:spcBef>
                <a:spcPct val="20000"/>
              </a:spcBef>
              <a:defRPr sz="2000">
                <a:solidFill>
                  <a:srgbClr val="856241"/>
                </a:solidFill>
                <a:latin typeface="Arial" pitchFamily="34" charset="0"/>
                <a:ea typeface="黑体" pitchFamily="49" charset="-122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56241"/>
                </a:solidFill>
                <a:latin typeface="Arial" pitchFamily="34" charset="0"/>
                <a:ea typeface="黑体" pitchFamily="49" charset="-122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56241"/>
                </a:solidFill>
                <a:latin typeface="Arial" pitchFamily="34" charset="0"/>
                <a:ea typeface="黑体" pitchFamily="49" charset="-122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56241"/>
                </a:solidFill>
                <a:latin typeface="Arial" pitchFamily="34" charset="0"/>
                <a:ea typeface="黑体" pitchFamily="49" charset="-122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856241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marL="342900" indent="-342900" algn="l">
              <a:buFontTx/>
              <a:buChar char="•"/>
            </a:pPr>
            <a:endParaRPr lang="zh-CN" altLang="zh-CN" sz="320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646B-9C8C-4138-BAFE-8EBE512CB94B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2241-D512-4C24-9EAD-401ADC7FAE9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254000"/>
            <a:ext cx="72961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544" y="482600"/>
            <a:ext cx="6792912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646B-9C8C-4138-BAFE-8EBE512CB94B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2241-D512-4C24-9EAD-401ADC7FAE9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608903"/>
            <a:ext cx="10515600" cy="557509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4639"/>
            <a:ext cx="10515600" cy="10112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00200"/>
            <a:ext cx="10515600" cy="452163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646B-9C8C-4138-BAFE-8EBE512CB94B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2241-D512-4C24-9EAD-401ADC7FAE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" y="2716214"/>
            <a:ext cx="12191999" cy="90780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" y="3597275"/>
            <a:ext cx="12191999" cy="520700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646B-9C8C-4138-BAFE-8EBE512CB94B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2241-D512-4C24-9EAD-401ADC7FAE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3600"/>
            <a:ext cx="10515600" cy="1011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602000"/>
            <a:ext cx="5253000" cy="45973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10400" y="1602000"/>
            <a:ext cx="5243400" cy="459732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646B-9C8C-4138-BAFE-8EBE512CB94B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2241-D512-4C24-9EAD-401ADC7FAE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646B-9C8C-4138-BAFE-8EBE512CB94B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2241-D512-4C24-9EAD-401ADC7FAE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772000"/>
            <a:ext cx="12192000" cy="763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646B-9C8C-4138-BAFE-8EBE512CB94B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2241-D512-4C24-9EAD-401ADC7FAE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646B-9C8C-4138-BAFE-8EBE512CB94B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2241-D512-4C24-9EAD-401ADC7FAE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5222" y="3882034"/>
            <a:ext cx="11438021" cy="761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534570" y="349468"/>
            <a:ext cx="5122862" cy="34162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54871" y="4682810"/>
            <a:ext cx="10816947" cy="171493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444233"/>
            <a:ext cx="2743200" cy="297530"/>
          </a:xfrm>
        </p:spPr>
        <p:txBody>
          <a:bodyPr/>
          <a:lstStyle/>
          <a:p>
            <a:fld id="{BF26646B-9C8C-4138-BAFE-8EBE512CB94B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444233"/>
            <a:ext cx="4114800" cy="29753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444233"/>
            <a:ext cx="2743200" cy="297530"/>
          </a:xfrm>
        </p:spPr>
        <p:txBody>
          <a:bodyPr/>
          <a:lstStyle/>
          <a:p>
            <a:fld id="{E8702241-D512-4C24-9EAD-401ADC7FAE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519545"/>
            <a:ext cx="2514600" cy="5606619"/>
          </a:xfrm>
        </p:spPr>
        <p:txBody>
          <a:bodyPr vert="eaVert">
            <a:normAutofit/>
          </a:bodyPr>
          <a:lstStyle>
            <a:lvl1pPr algn="l"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519545"/>
            <a:ext cx="7797800" cy="5606619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6646B-9C8C-4138-BAFE-8EBE512CB94B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02241-D512-4C24-9EAD-401ADC7FAE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10515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1"/>
            <a:ext cx="10515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dirty="0" smtClean="0"/>
              <a:t>单击此处编辑母版文本样式</a:t>
            </a:r>
          </a:p>
          <a:p>
            <a:pPr lvl="1"/>
            <a:r>
              <a:rPr lang="zh-CN" dirty="0" smtClean="0"/>
              <a:t>第二级</a:t>
            </a:r>
          </a:p>
          <a:p>
            <a:pPr lvl="2"/>
            <a:r>
              <a:rPr lang="zh-CN" dirty="0" smtClean="0"/>
              <a:t>第三级</a:t>
            </a:r>
          </a:p>
          <a:p>
            <a:pPr lvl="3"/>
            <a:r>
              <a:rPr lang="zh-CN" dirty="0" smtClean="0"/>
              <a:t>第四级</a:t>
            </a:r>
          </a:p>
          <a:p>
            <a:pPr lvl="4"/>
            <a:r>
              <a:rPr lang="zh-CN" dirty="0" smtClean="0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6646B-9C8C-4138-BAFE-8EBE512CB94B}" type="datetimeFigureOut">
              <a:rPr lang="zh-CN" altLang="en-US" smtClean="0"/>
              <a:t>2020/2/25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02241-D512-4C24-9EAD-401ADC7FAE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856241"/>
          </a:solidFill>
          <a:latin typeface="Arial" pitchFamily="34" charset="0"/>
          <a:ea typeface="黑体" pitchFamily="49" charset="-122"/>
          <a:cs typeface="+mj-cs"/>
          <a:sym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56241"/>
          </a:solidFill>
          <a:latin typeface="Arial" pitchFamily="34" charset="0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56241"/>
          </a:solidFill>
          <a:latin typeface="Arial" pitchFamily="34" charset="0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56241"/>
          </a:solidFill>
          <a:latin typeface="Arial" pitchFamily="34" charset="0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56241"/>
          </a:solidFill>
          <a:latin typeface="Arial" pitchFamily="34" charset="0"/>
          <a:ea typeface="黑体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56241"/>
          </a:solidFill>
          <a:latin typeface="Arial" pitchFamily="34" charset="0"/>
          <a:ea typeface="黑体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56241"/>
          </a:solidFill>
          <a:latin typeface="Arial" pitchFamily="34" charset="0"/>
          <a:ea typeface="黑体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56241"/>
          </a:solidFill>
          <a:latin typeface="Arial" pitchFamily="34" charset="0"/>
          <a:ea typeface="黑体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56241"/>
          </a:solidFill>
          <a:latin typeface="Arial" pitchFamily="34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spcBef>
          <a:spcPts val="0"/>
        </a:spcBef>
        <a:spcAft>
          <a:spcPct val="0"/>
        </a:spcAft>
        <a:buChar char="•"/>
        <a:defRPr sz="2400" kern="1200">
          <a:solidFill>
            <a:srgbClr val="856241"/>
          </a:solidFill>
          <a:latin typeface="Arial" pitchFamily="34" charset="0"/>
          <a:ea typeface="黑体" pitchFamily="49" charset="-122"/>
          <a:cs typeface="+mn-cs"/>
          <a:sym typeface="Arial" pitchFamily="34" charset="0"/>
        </a:defRPr>
      </a:lvl1pPr>
      <a:lvl2pPr marL="914400" indent="-457200" algn="l" rtl="0" eaLnBrk="0" fontAlgn="base" hangingPunct="0">
        <a:spcBef>
          <a:spcPts val="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856241"/>
          </a:solidFill>
          <a:latin typeface="Arial" pitchFamily="34" charset="0"/>
          <a:ea typeface="黑体" pitchFamily="49" charset="-122"/>
          <a:cs typeface="+mn-cs"/>
          <a:sym typeface="Arial" pitchFamily="34" charset="0"/>
        </a:defRPr>
      </a:lvl2pPr>
      <a:lvl3pPr marL="1257300" indent="-342900" algn="l" rtl="0" eaLnBrk="0" fontAlgn="base" hangingPunct="0">
        <a:spcBef>
          <a:spcPts val="0"/>
        </a:spcBef>
        <a:spcAft>
          <a:spcPct val="0"/>
        </a:spcAft>
        <a:buFont typeface="Arial" pitchFamily="34" charset="0"/>
        <a:buChar char="•"/>
        <a:defRPr sz="1800" kern="1200">
          <a:solidFill>
            <a:srgbClr val="856241"/>
          </a:solidFill>
          <a:latin typeface="Arial" pitchFamily="34" charset="0"/>
          <a:ea typeface="黑体" pitchFamily="49" charset="-122"/>
          <a:cs typeface="+mn-cs"/>
          <a:sym typeface="Arial" pitchFamily="34" charset="0"/>
        </a:defRPr>
      </a:lvl3pPr>
      <a:lvl4pPr marL="1714500" indent="-342900" algn="l" rtl="0" eaLnBrk="0" fontAlgn="base" hangingPunct="0">
        <a:spcBef>
          <a:spcPts val="0"/>
        </a:spcBef>
        <a:spcAft>
          <a:spcPct val="0"/>
        </a:spcAft>
        <a:buFont typeface="Arial" pitchFamily="34" charset="0"/>
        <a:buChar char="•"/>
        <a:defRPr sz="1800" kern="1200">
          <a:solidFill>
            <a:srgbClr val="856241"/>
          </a:solidFill>
          <a:latin typeface="Arial" pitchFamily="34" charset="0"/>
          <a:ea typeface="黑体" pitchFamily="49" charset="-122"/>
          <a:cs typeface="+mn-cs"/>
          <a:sym typeface="Arial" pitchFamily="34" charset="0"/>
        </a:defRPr>
      </a:lvl4pPr>
      <a:lvl5pPr marL="2171700" indent="-342900" algn="l" rtl="0" eaLnBrk="0" fontAlgn="base" hangingPunct="0">
        <a:spcBef>
          <a:spcPts val="0"/>
        </a:spcBef>
        <a:spcAft>
          <a:spcPct val="0"/>
        </a:spcAft>
        <a:buFont typeface="Arial" pitchFamily="34" charset="0"/>
        <a:buChar char="•"/>
        <a:defRPr sz="1800" kern="1200">
          <a:solidFill>
            <a:srgbClr val="856241"/>
          </a:solidFill>
          <a:latin typeface="Arial" pitchFamily="34" charset="0"/>
          <a:ea typeface="黑体" pitchFamily="49" charset="-122"/>
          <a:cs typeface="+mn-cs"/>
          <a:sym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baike.baidu.com/view/150369.htm" TargetMode="Externa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/>
          </p:nvPr>
        </p:nvSpPr>
        <p:spPr>
          <a:xfrm>
            <a:off x="3276600" y="1600200"/>
            <a:ext cx="7010400" cy="1920875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sz="4800" kern="1200" dirty="0"/>
              <a:t>尼尔斯骑鹅旅行记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subTitle" idx="1"/>
          </p:nvPr>
        </p:nvSpPr>
        <p:spPr>
          <a:xfrm>
            <a:off x="2819400" y="3810000"/>
            <a:ext cx="6477000" cy="990600"/>
          </a:xfrm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zh-CN" altLang="en-US" sz="2400" b="1" kern="1200" dirty="0">
                <a:latin typeface="楷体_GB2312" pitchFamily="49" charset="-122"/>
                <a:ea typeface="楷体_GB2312" pitchFamily="49" charset="-122"/>
                <a:cs typeface="+mn-cs"/>
              </a:rPr>
              <a:t>塞尔玛</a:t>
            </a:r>
            <a:r>
              <a:rPr lang="en-US" altLang="zh-CN" sz="2400" b="1" kern="1200" dirty="0">
                <a:latin typeface="楷体_GB2312" pitchFamily="49" charset="-122"/>
                <a:ea typeface="楷体_GB2312" pitchFamily="49" charset="-122"/>
                <a:cs typeface="+mn-cs"/>
              </a:rPr>
              <a:t>.</a:t>
            </a:r>
            <a:r>
              <a:rPr lang="zh-CN" altLang="en-US" sz="2400" b="1" kern="1200" dirty="0">
                <a:latin typeface="楷体_GB2312" pitchFamily="49" charset="-122"/>
                <a:ea typeface="楷体_GB2312" pitchFamily="49" charset="-122"/>
                <a:cs typeface="+mn-cs"/>
              </a:rPr>
              <a:t>拉格洛芙 著</a:t>
            </a:r>
          </a:p>
          <a:p>
            <a:pPr eaLnBrk="1" hangingPunct="1">
              <a:buNone/>
            </a:pPr>
            <a:r>
              <a:rPr lang="zh-CN" altLang="en-US" sz="2400" b="1" kern="1200" dirty="0">
                <a:latin typeface="楷体_GB2312" pitchFamily="49" charset="-122"/>
                <a:ea typeface="楷体_GB2312" pitchFamily="49" charset="-122"/>
                <a:cs typeface="+mn-cs"/>
              </a:rPr>
              <a:t>四（</a:t>
            </a:r>
            <a:r>
              <a:rPr lang="en-US" altLang="zh-CN" sz="2400" b="1" kern="1200" dirty="0">
                <a:latin typeface="楷体_GB2312" pitchFamily="49" charset="-122"/>
                <a:ea typeface="楷体_GB2312" pitchFamily="49" charset="-122"/>
                <a:cs typeface="+mn-cs"/>
              </a:rPr>
              <a:t>2</a:t>
            </a:r>
            <a:r>
              <a:rPr lang="zh-CN" altLang="en-US" sz="2400" b="1" kern="1200" dirty="0">
                <a:latin typeface="楷体_GB2312" pitchFamily="49" charset="-122"/>
                <a:ea typeface="楷体_GB2312" pitchFamily="49" charset="-122"/>
                <a:cs typeface="+mn-cs"/>
              </a:rPr>
              <a:t>）班  胡馨月</a:t>
            </a:r>
          </a:p>
          <a:p>
            <a:pPr eaLnBrk="1" hangingPunct="1">
              <a:buNone/>
            </a:pPr>
            <a:endParaRPr lang="zh-CN" altLang="en-US" sz="2400" b="1" kern="1200" dirty="0">
              <a:latin typeface="楷体_GB2312" pitchFamily="49" charset="-122"/>
              <a:ea typeface="楷体_GB2312" pitchFamily="49" charset="-122"/>
              <a:cs typeface="+mn-cs"/>
            </a:endParaRPr>
          </a:p>
          <a:p>
            <a:pPr eaLnBrk="1" hangingPunct="1">
              <a:buNone/>
            </a:pPr>
            <a:endParaRPr lang="en-US" altLang="zh-CN" sz="2400" b="1" kern="1200" dirty="0"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6148" name="AutoShape 8"/>
          <p:cNvSpPr/>
          <p:nvPr/>
        </p:nvSpPr>
        <p:spPr>
          <a:xfrm>
            <a:off x="2514600" y="4343400"/>
            <a:ext cx="1447800" cy="1295400"/>
          </a:xfrm>
          <a:custGeom>
            <a:avLst/>
            <a:gdLst>
              <a:gd name="txL" fmla="*/ 5037 w 21600"/>
              <a:gd name="txT" fmla="*/ 2277 h 21600"/>
              <a:gd name="txR" fmla="*/ 16557 w 21600"/>
              <a:gd name="txB" fmla="*/ 13677 h 21600"/>
            </a:gdLst>
            <a:ahLst/>
            <a:cxnLst>
              <a:cxn ang="17694720">
                <a:pos x="2147483647" y="2147483647"/>
              </a:cxn>
              <a:cxn ang="11796480">
                <a:pos x="2147483647" y="2147483647"/>
              </a:cxn>
              <a:cxn ang="589824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chemeClr val="accent1">
              <a:alpha val="100000"/>
            </a:schemeClr>
          </a:solidFill>
          <a:ln w="9525" cap="flat" cmpd="sng">
            <a:solidFill>
              <a:schemeClr val="tx1">
                <a:alpha val="100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49" name="AutoShape 9">
            <a:hlinkClick r:id="" action="ppaction://hlinkshowjump?jump=firstslide"/>
          </p:cNvPr>
          <p:cNvSpPr/>
          <p:nvPr/>
        </p:nvSpPr>
        <p:spPr>
          <a:xfrm>
            <a:off x="10058400" y="6172200"/>
            <a:ext cx="609600" cy="6858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charset="0"/>
              <a:ea typeface="宋体" pitchFamily="2" charset="-122"/>
            </a:endParaRPr>
          </a:p>
        </p:txBody>
      </p:sp>
      <p:pic>
        <p:nvPicPr>
          <p:cNvPr id="6150" name="Picture 10" descr="2008121513350108_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858000"/>
            <a:ext cx="9144000" cy="762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6151" name="Text Box 12"/>
          <p:cNvSpPr txBox="1"/>
          <p:nvPr/>
        </p:nvSpPr>
        <p:spPr>
          <a:xfrm>
            <a:off x="3200400" y="2362200"/>
            <a:ext cx="5791200" cy="164592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5400" dirty="0">
                <a:latin typeface="Arial" charset="0"/>
                <a:ea typeface="宋体" pitchFamily="2" charset="-122"/>
              </a:rPr>
              <a:t>尼尔斯骑鹅旅行记</a:t>
            </a:r>
            <a:endParaRPr lang="zh-CN" altLang="en-US" dirty="0">
              <a:latin typeface="Arial" charset="0"/>
              <a:ea typeface="宋体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zh-CN" altLang="en-US" sz="3200" dirty="0">
                <a:latin typeface="Arial" charset="0"/>
                <a:ea typeface="宋体" pitchFamily="2" charset="-122"/>
              </a:rPr>
              <a:t>和睦小学    四（</a:t>
            </a:r>
            <a:r>
              <a:rPr lang="en-US" altLang="zh-CN" sz="3200" dirty="0">
                <a:latin typeface="Arial" charset="0"/>
                <a:ea typeface="宋体" pitchFamily="2" charset="-122"/>
              </a:rPr>
              <a:t>2</a:t>
            </a:r>
            <a:r>
              <a:rPr lang="zh-CN" altLang="en-US" sz="3200" dirty="0">
                <a:latin typeface="Arial" charset="0"/>
                <a:ea typeface="宋体" pitchFamily="2" charset="-122"/>
              </a:rPr>
              <a:t>）胡馨月</a:t>
            </a:r>
          </a:p>
        </p:txBody>
      </p:sp>
      <p:sp>
        <p:nvSpPr>
          <p:cNvPr id="6152" name="Text Box 14"/>
          <p:cNvSpPr txBox="1"/>
          <p:nvPr/>
        </p:nvSpPr>
        <p:spPr>
          <a:xfrm>
            <a:off x="4876800" y="4267200"/>
            <a:ext cx="5562600" cy="579120"/>
          </a:xfrm>
          <a:prstGeom prst="rect">
            <a:avLst/>
          </a:prstGeom>
          <a:solidFill>
            <a:schemeClr val="accent1"/>
          </a:solidFill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rgbClr val="FF0066"/>
                </a:solidFill>
                <a:latin typeface="Arial" charset="0"/>
                <a:ea typeface="宋体" pitchFamily="2" charset="-122"/>
              </a:rPr>
              <a:t>和睦小学 四（</a:t>
            </a:r>
            <a:r>
              <a:rPr lang="en-US" altLang="zh-CN" sz="3200" dirty="0">
                <a:solidFill>
                  <a:srgbClr val="FF0066"/>
                </a:solidFill>
                <a:latin typeface="Arial" charset="0"/>
                <a:ea typeface="宋体" pitchFamily="2" charset="-122"/>
              </a:rPr>
              <a:t>2</a:t>
            </a:r>
            <a:r>
              <a:rPr lang="zh-CN" altLang="en-US" sz="3200" dirty="0">
                <a:solidFill>
                  <a:srgbClr val="FF0066"/>
                </a:solidFill>
                <a:latin typeface="Arial" charset="0"/>
                <a:ea typeface="宋体" pitchFamily="2" charset="-122"/>
              </a:rPr>
              <a:t>）班  刘佳仪</a:t>
            </a:r>
          </a:p>
        </p:txBody>
      </p:sp>
      <p:pic>
        <p:nvPicPr>
          <p:cNvPr id="6153" name="Picture 16" descr="origi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0" y="-13335"/>
            <a:ext cx="12092940" cy="71628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2" name="矩形 11"/>
          <p:cNvSpPr/>
          <p:nvPr/>
        </p:nvSpPr>
        <p:spPr>
          <a:xfrm>
            <a:off x="2593975" y="1071245"/>
            <a:ext cx="7543800" cy="11887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none" spc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" charset="0"/>
                <a:ea typeface="宋体" pitchFamily="2" charset="-122"/>
                <a:cs typeface="+mn-cs"/>
              </a:rPr>
              <a:t>尼尔斯骑鹅旅行记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272655" y="3774440"/>
            <a:ext cx="4030345" cy="11887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阅读指导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关注情节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b="1">
                <a:solidFill>
                  <a:srgbClr val="002060"/>
                </a:solidFill>
                <a:sym typeface="+mn-ea"/>
              </a:rPr>
              <a:t>（2）说说小故事名字</a:t>
            </a:r>
          </a:p>
          <a:p>
            <a:endParaRPr lang="zh-CN" altLang="en-US" sz="3200" b="1">
              <a:solidFill>
                <a:srgbClr val="002060"/>
              </a:solidFill>
              <a:sym typeface="+mn-ea"/>
            </a:endParaRPr>
          </a:p>
          <a:p>
            <a:r>
              <a:rPr lang="zh-CN" altLang="en-US" sz="3200">
                <a:solidFill>
                  <a:schemeClr val="tx2"/>
                </a:solidFill>
                <a:sym typeface="+mn-ea"/>
              </a:rPr>
              <a:t>顽劣调皮的尼尔斯最后却变成了一个有爱心有责任感的好孩子，那么，在他身上，到底发生了哪些有趣的小故事呢？你记住了哪些故事的名字，快来说一说。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solidFill>
                  <a:srgbClr val="C00000"/>
                </a:solidFill>
              </a:rPr>
              <a:t>关注人物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600" b="1" dirty="0"/>
              <a:t>书中除了尼尔斯，除了狡猾的狐狸斯密尔，还有很多人物，比如：大雁阿卡、 猎狗卡尔、雄鹅莫顿…… </a:t>
            </a:r>
            <a:r>
              <a:rPr lang="zh-CN" altLang="en-US" sz="3600" b="1" dirty="0">
                <a:solidFill>
                  <a:srgbClr val="002060"/>
                </a:solidFill>
              </a:rPr>
              <a:t>请你选择你感兴趣的一个人物，谈谈对他的看法。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/>
          </p:cNvSpPr>
          <p:nvPr>
            <p:ph type="title"/>
          </p:nvPr>
        </p:nvSpPr>
        <p:spPr>
          <a:xfrm>
            <a:off x="30480" y="30480"/>
            <a:ext cx="3200400" cy="111252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r>
              <a:rPr lang="zh-CN" altLang="en-US" b="1" dirty="0">
                <a:solidFill>
                  <a:srgbClr val="002060"/>
                </a:solidFill>
              </a:rPr>
              <a:t>关注语言</a:t>
            </a:r>
          </a:p>
        </p:txBody>
      </p:sp>
      <p:pic>
        <p:nvPicPr>
          <p:cNvPr id="23555" name="Picture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3845" y="1264920"/>
            <a:ext cx="9074150" cy="4456113"/>
          </a:xfrm>
        </p:spPr>
      </p:pic>
      <p:sp>
        <p:nvSpPr>
          <p:cNvPr id="23556" name="Rectangle 4"/>
          <p:cNvSpPr/>
          <p:nvPr/>
        </p:nvSpPr>
        <p:spPr>
          <a:xfrm>
            <a:off x="1524000" y="-57150"/>
            <a:ext cx="370840" cy="1143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33327" tIns="-160287" rIns="33327" bIns="0" anchor="ctr">
            <a:spAutoFit/>
          </a:bodyPr>
          <a:lstStyle/>
          <a:p>
            <a:pPr lvl="0" indent="304800" eaLnBrk="0" hangingPunct="0"/>
            <a:endParaRPr lang="zh-CN" altLang="en-US" dirty="0">
              <a:latin typeface="Arial" charset="0"/>
              <a:ea typeface="宋体" pitchFamily="2" charset="-122"/>
            </a:endParaRPr>
          </a:p>
        </p:txBody>
      </p:sp>
      <p:sp>
        <p:nvSpPr>
          <p:cNvPr id="23557" name="Rectangle 5"/>
          <p:cNvSpPr/>
          <p:nvPr/>
        </p:nvSpPr>
        <p:spPr>
          <a:xfrm>
            <a:off x="1524000" y="-57150"/>
            <a:ext cx="370840" cy="1143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33327" tIns="-160287" rIns="33327" bIns="0" anchor="ctr">
            <a:spAutoFit/>
          </a:bodyPr>
          <a:lstStyle/>
          <a:p>
            <a:pPr lvl="0" indent="304800" eaLnBrk="0" hangingPunct="0"/>
            <a:endParaRPr lang="zh-CN" altLang="en-US" dirty="0">
              <a:latin typeface="Arial" charset="0"/>
              <a:ea typeface="宋体" pitchFamily="2" charset="-122"/>
            </a:endParaRPr>
          </a:p>
        </p:txBody>
      </p:sp>
      <p:sp>
        <p:nvSpPr>
          <p:cNvPr id="23558" name="Rectangle 6"/>
          <p:cNvSpPr/>
          <p:nvPr/>
        </p:nvSpPr>
        <p:spPr>
          <a:xfrm>
            <a:off x="30480" y="171450"/>
            <a:ext cx="370840" cy="1143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lIns="33327" tIns="-160287" rIns="33327" bIns="0" anchor="ctr">
            <a:spAutoFit/>
          </a:bodyPr>
          <a:lstStyle/>
          <a:p>
            <a:pPr lvl="0" indent="304800" eaLnBrk="0" hangingPunct="0"/>
            <a:endParaRPr lang="zh-CN" altLang="en-US" dirty="0">
              <a:latin typeface="Arial" charset="0"/>
              <a:ea typeface="宋体" pitchFamily="2" charset="-122"/>
            </a:endParaRPr>
          </a:p>
        </p:txBody>
      </p:sp>
      <p:sp>
        <p:nvSpPr>
          <p:cNvPr id="43015" name="Text Box 7"/>
          <p:cNvSpPr txBox="1"/>
          <p:nvPr/>
        </p:nvSpPr>
        <p:spPr>
          <a:xfrm>
            <a:off x="1812925" y="5638800"/>
            <a:ext cx="8855075" cy="10668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/>
            <a:r>
              <a:rPr lang="zh-CN" altLang="en-US" sz="3200" dirty="0">
                <a:latin typeface="Arial" charset="0"/>
                <a:ea typeface="宋体" pitchFamily="2" charset="-122"/>
              </a:rPr>
              <a:t>以游记为题材的书还有很多，比如：</a:t>
            </a:r>
            <a:r>
              <a:rPr lang="en-US" altLang="zh-CN" sz="3200" dirty="0">
                <a:latin typeface="Arial" charset="0"/>
                <a:ea typeface="宋体" pitchFamily="2" charset="-122"/>
              </a:rPr>
              <a:t>《</a:t>
            </a:r>
            <a:r>
              <a:rPr lang="zh-CN" altLang="en-US" sz="3200" dirty="0">
                <a:latin typeface="Arial" charset="0"/>
                <a:ea typeface="宋体" pitchFamily="2" charset="-122"/>
              </a:rPr>
              <a:t>绿野仙踪</a:t>
            </a:r>
            <a:r>
              <a:rPr lang="en-US" altLang="zh-CN" sz="3200" dirty="0">
                <a:latin typeface="Arial" charset="0"/>
                <a:ea typeface="宋体" pitchFamily="2" charset="-122"/>
              </a:rPr>
              <a:t>》</a:t>
            </a:r>
            <a:r>
              <a:rPr lang="zh-CN" altLang="en-US" sz="3200" dirty="0">
                <a:latin typeface="Arial" charset="0"/>
                <a:ea typeface="宋体" pitchFamily="2" charset="-122"/>
              </a:rPr>
              <a:t>、</a:t>
            </a:r>
            <a:r>
              <a:rPr lang="en-US" altLang="zh-CN" sz="3200" dirty="0">
                <a:latin typeface="Arial" charset="0"/>
                <a:ea typeface="宋体" pitchFamily="2" charset="-122"/>
              </a:rPr>
              <a:t>《</a:t>
            </a:r>
            <a:r>
              <a:rPr lang="zh-CN" altLang="en-US" sz="3200" dirty="0">
                <a:latin typeface="Arial" charset="0"/>
                <a:ea typeface="宋体" pitchFamily="2" charset="-122"/>
              </a:rPr>
              <a:t>格列佛游记</a:t>
            </a:r>
            <a:r>
              <a:rPr lang="en-US" altLang="zh-CN" sz="3200" dirty="0">
                <a:latin typeface="Arial" charset="0"/>
                <a:ea typeface="宋体" pitchFamily="2" charset="-122"/>
              </a:rPr>
              <a:t>》</a:t>
            </a:r>
            <a:r>
              <a:rPr lang="zh-CN" altLang="en-US" sz="3200" dirty="0">
                <a:latin typeface="Arial" charset="0"/>
                <a:ea typeface="宋体" pitchFamily="2" charset="-122"/>
              </a:rPr>
              <a:t>等。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049395" y="489585"/>
            <a:ext cx="5443855" cy="579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(1) </a:t>
            </a:r>
            <a:r>
              <a:rPr lang="zh-CN" altLang="en-US" sz="3200"/>
              <a:t>语言特色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3200" b="1"/>
              <a:t>（</a:t>
            </a:r>
            <a:r>
              <a:rPr lang="en-US" altLang="zh-CN" sz="3200" b="1"/>
              <a:t>2</a:t>
            </a:r>
            <a:r>
              <a:rPr lang="zh-CN" altLang="en-US" sz="3200" b="1"/>
              <a:t>）摘抄好词佳句</a:t>
            </a:r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 sz="3600" b="1"/>
              <a:t>学会摘抄，学会将好词佳句和各种修辞手法及写作方法运用到自己的写作中。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/>
          <p:nvPr/>
        </p:nvSpPr>
        <p:spPr>
          <a:xfrm>
            <a:off x="1981200" y="574675"/>
            <a:ext cx="8229600" cy="36576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600" dirty="0">
                <a:latin typeface="Arial" charset="0"/>
                <a:ea typeface="宋体" pitchFamily="2" charset="-122"/>
              </a:rPr>
              <a:t>       </a:t>
            </a:r>
            <a:r>
              <a:rPr lang="zh-CN" altLang="en-US" sz="3600" b="1" dirty="0">
                <a:latin typeface="Arial" charset="0"/>
                <a:ea typeface="宋体" pitchFamily="2" charset="-122"/>
              </a:rPr>
              <a:t>中外名著，像是为我们的心灵打开了一扇又一扇窗户，让我们看见外面那五彩缤纷的世界。在你们这个时候，读到什么并不重要，读懂多少也不重要，重要的：是读，是想读，是读个没完。 </a:t>
            </a:r>
            <a:endParaRPr lang="en-US" altLang="zh-CN" sz="3600" b="1" dirty="0">
              <a:latin typeface="Arial" charset="0"/>
              <a:ea typeface="宋体" pitchFamily="2" charset="-122"/>
            </a:endParaRPr>
          </a:p>
          <a:p>
            <a:pPr lvl="0" eaLnBrk="1" hangingPunct="1">
              <a:spcBef>
                <a:spcPct val="50000"/>
              </a:spcBef>
            </a:pPr>
            <a:r>
              <a:rPr lang="en-US" altLang="zh-CN" sz="3600" b="1" dirty="0">
                <a:latin typeface="Arial" charset="0"/>
                <a:ea typeface="宋体" pitchFamily="2" charset="-122"/>
              </a:rPr>
              <a:t>                                             ——</a:t>
            </a:r>
            <a:r>
              <a:rPr lang="zh-CN" altLang="en-US" sz="3600" b="1" dirty="0">
                <a:latin typeface="Arial" charset="0"/>
                <a:ea typeface="宋体" pitchFamily="2" charset="-122"/>
              </a:rPr>
              <a:t>易中天</a:t>
            </a:r>
          </a:p>
        </p:txBody>
      </p:sp>
      <p:sp>
        <p:nvSpPr>
          <p:cNvPr id="45061" name="Text Box 5"/>
          <p:cNvSpPr txBox="1"/>
          <p:nvPr/>
        </p:nvSpPr>
        <p:spPr>
          <a:xfrm>
            <a:off x="2514600" y="4645978"/>
            <a:ext cx="7772400" cy="14630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zh-CN" altLang="en-US" sz="3600" dirty="0">
                <a:solidFill>
                  <a:srgbClr val="002060"/>
                </a:solidFill>
                <a:latin typeface="Arial" charset="0"/>
                <a:ea typeface="宋体" pitchFamily="2" charset="-122"/>
              </a:rPr>
              <a:t>鸟欲高飞先振翅，</a:t>
            </a:r>
          </a:p>
          <a:p>
            <a:pPr lvl="0" algn="ctr" eaLnBrk="1" hangingPunct="1">
              <a:spcBef>
                <a:spcPct val="50000"/>
              </a:spcBef>
            </a:pPr>
            <a:r>
              <a:rPr lang="zh-CN" altLang="en-US" sz="3600" dirty="0">
                <a:solidFill>
                  <a:srgbClr val="002060"/>
                </a:solidFill>
                <a:latin typeface="Arial" charset="0"/>
                <a:ea typeface="宋体" pitchFamily="2" charset="-122"/>
              </a:rPr>
              <a:t>人要成才先读书。</a:t>
            </a:r>
          </a:p>
        </p:txBody>
      </p:sp>
      <p:pic>
        <p:nvPicPr>
          <p:cNvPr id="24580" name="Picture 6" descr="http_imgloa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962400"/>
            <a:ext cx="3048000" cy="6096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4581" name="Picture 7" descr="http_imgloa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962400"/>
            <a:ext cx="3048000" cy="609600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24582" name="Picture 8" descr="http_imgloa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962400"/>
            <a:ext cx="3048000" cy="60960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solidFill>
                  <a:srgbClr val="002060"/>
                </a:solidFill>
              </a:rPr>
              <a:t>总结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200" b="1"/>
              <a:t>本书将瑞典美丽的自然风光与人的心灵的净化巧妙地融合在一起，让我们回味无穷。凡是读过这本书的人都会对作者心存感谢，这其中，包括我，包括你。让我们走近尼尔斯，走近经典，做一个“好读书，读好书”的好孩子，让书香伴着我们快乐地成长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0280" y="578169"/>
            <a:ext cx="10515600" cy="1011237"/>
          </a:xfrm>
        </p:spPr>
        <p:txBody>
          <a:bodyPr>
            <a:noAutofit/>
          </a:bodyPr>
          <a:lstStyle/>
          <a:p>
            <a:r>
              <a:rPr lang="zh-CN" altLang="en-US" sz="4800" b="1">
                <a:solidFill>
                  <a:srgbClr val="C00000"/>
                </a:solidFill>
              </a:rPr>
              <a:t>阅读目的：</a:t>
            </a:r>
            <a:br>
              <a:rPr lang="zh-CN" altLang="en-US" sz="4800" b="1">
                <a:solidFill>
                  <a:srgbClr val="C00000"/>
                </a:solidFill>
              </a:rPr>
            </a:br>
            <a:endParaRPr lang="zh-CN" altLang="en-US" sz="4800" b="1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000" b="1">
                <a:solidFill>
                  <a:srgbClr val="002060"/>
                </a:solidFill>
              </a:rPr>
              <a:t>1、初步掌握阅读方法，激发阅读经典作品的愿望。</a:t>
            </a:r>
          </a:p>
          <a:p>
            <a:r>
              <a:rPr lang="zh-CN" altLang="en-US" sz="4000" b="1">
                <a:solidFill>
                  <a:srgbClr val="002060"/>
                </a:solidFill>
              </a:rPr>
              <a:t>2、初步学会赏析精彩片断，积累规范优美的语言。</a:t>
            </a:r>
          </a:p>
          <a:p>
            <a:r>
              <a:rPr lang="zh-CN" altLang="en-US" sz="4000" b="1">
                <a:solidFill>
                  <a:srgbClr val="002060"/>
                </a:solidFill>
              </a:rPr>
              <a:t>3、初步培养品析作品的能力，感受作品的人物魅力。 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rgbClr val="C00000"/>
                </a:solidFill>
              </a:rPr>
              <a:t>阅读要求：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600" b="1"/>
              <a:t>（1）阅读作品</a:t>
            </a:r>
            <a:r>
              <a:rPr lang="zh-CN" altLang="en-US" sz="3600" b="1">
                <a:solidFill>
                  <a:srgbClr val="002060"/>
                </a:solidFill>
              </a:rPr>
              <a:t>前言</a:t>
            </a:r>
            <a:r>
              <a:rPr lang="zh-CN" altLang="en-US" sz="3600" b="1"/>
              <a:t>，了解作品</a:t>
            </a:r>
            <a:r>
              <a:rPr lang="zh-CN" altLang="en-US" sz="3600" b="1">
                <a:solidFill>
                  <a:srgbClr val="002060"/>
                </a:solidFill>
              </a:rPr>
              <a:t>主要内容</a:t>
            </a:r>
            <a:r>
              <a:rPr lang="zh-CN" altLang="en-US" sz="3600" b="1"/>
              <a:t>、</a:t>
            </a:r>
            <a:r>
              <a:rPr lang="zh-CN" altLang="en-US" sz="3600" b="1">
                <a:solidFill>
                  <a:srgbClr val="002060"/>
                </a:solidFill>
              </a:rPr>
              <a:t>人物</a:t>
            </a:r>
            <a:r>
              <a:rPr lang="zh-CN" altLang="en-US" sz="3600" b="1"/>
              <a:t>及</a:t>
            </a:r>
            <a:r>
              <a:rPr lang="zh-CN" altLang="en-US" sz="3600" b="1">
                <a:solidFill>
                  <a:srgbClr val="002060"/>
                </a:solidFill>
              </a:rPr>
              <a:t>作者</a:t>
            </a:r>
            <a:r>
              <a:rPr lang="zh-CN" altLang="en-US" sz="3600" b="1"/>
              <a:t>。</a:t>
            </a:r>
          </a:p>
          <a:p>
            <a:r>
              <a:rPr lang="zh-CN" altLang="en-US" sz="3600" b="1"/>
              <a:t>（2）阅读中不理解之处可</a:t>
            </a:r>
            <a:r>
              <a:rPr lang="zh-CN" altLang="en-US" sz="3600" b="1">
                <a:solidFill>
                  <a:srgbClr val="002060"/>
                </a:solidFill>
              </a:rPr>
              <a:t>查工具书</a:t>
            </a:r>
            <a:r>
              <a:rPr lang="zh-CN" altLang="en-US" sz="3600" b="1"/>
              <a:t>，或向老师家长</a:t>
            </a:r>
            <a:r>
              <a:rPr lang="zh-CN" altLang="en-US" sz="3600" b="1">
                <a:solidFill>
                  <a:srgbClr val="002060"/>
                </a:solidFill>
              </a:rPr>
              <a:t>请教</a:t>
            </a:r>
            <a:r>
              <a:rPr lang="zh-CN" altLang="en-US" sz="3600" b="1"/>
              <a:t>。</a:t>
            </a:r>
          </a:p>
          <a:p>
            <a:r>
              <a:rPr lang="zh-CN" altLang="en-US" sz="3600" b="1"/>
              <a:t>（3）将自己认为最精彩的片断或句子</a:t>
            </a:r>
            <a:r>
              <a:rPr lang="zh-CN" altLang="en-US" sz="3600" b="1">
                <a:solidFill>
                  <a:srgbClr val="002060"/>
                </a:solidFill>
                <a:effectLst/>
              </a:rPr>
              <a:t>摘抄</a:t>
            </a:r>
            <a:r>
              <a:rPr lang="zh-CN" altLang="en-US" sz="3600" b="1"/>
              <a:t>在文摘卡上。</a:t>
            </a:r>
          </a:p>
          <a:p>
            <a:r>
              <a:rPr lang="zh-CN" altLang="en-US" sz="3600" b="1"/>
              <a:t>（4）选择最喜欢的一个故事情节，为它设计一幅</a:t>
            </a:r>
            <a:r>
              <a:rPr lang="zh-CN" altLang="en-US" sz="3600" b="1">
                <a:solidFill>
                  <a:srgbClr val="002060"/>
                </a:solidFill>
              </a:rPr>
              <a:t>插图</a:t>
            </a:r>
            <a:r>
              <a:rPr lang="zh-CN" altLang="en-US" sz="3600" b="1"/>
              <a:t>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rgbClr val="C00000"/>
                </a:solidFill>
              </a:rPr>
              <a:t>走进《尼尔斯骑鹅旅行记》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9005" y="1631315"/>
            <a:ext cx="10424795" cy="4490720"/>
          </a:xfrm>
        </p:spPr>
        <p:txBody>
          <a:bodyPr/>
          <a:lstStyle/>
          <a:p>
            <a:r>
              <a:rPr lang="en-US" altLang="zh-CN" sz="4400">
                <a:sym typeface="+mn-ea"/>
              </a:rPr>
              <a:t>1</a:t>
            </a:r>
            <a:r>
              <a:rPr lang="zh-CN" altLang="en-US" sz="4400">
                <a:sym typeface="+mn-ea"/>
              </a:rPr>
              <a:t>、关注序言</a:t>
            </a:r>
          </a:p>
          <a:p>
            <a:r>
              <a:rPr lang="en-US" altLang="zh-CN" sz="4400">
                <a:sym typeface="+mn-ea"/>
              </a:rPr>
              <a:t>2</a:t>
            </a:r>
            <a:r>
              <a:rPr lang="zh-CN" altLang="en-US" sz="4400">
                <a:sym typeface="+mn-ea"/>
              </a:rPr>
              <a:t>、关注作者</a:t>
            </a:r>
            <a:endParaRPr lang="zh-CN" altLang="en-US" sz="4400"/>
          </a:p>
          <a:p>
            <a:r>
              <a:rPr lang="en-US" altLang="zh-CN" sz="4400"/>
              <a:t>3</a:t>
            </a:r>
            <a:r>
              <a:rPr lang="zh-CN" altLang="en-US" sz="4400"/>
              <a:t>、关注情节</a:t>
            </a:r>
          </a:p>
          <a:p>
            <a:r>
              <a:rPr lang="en-US" altLang="zh-CN" sz="4400"/>
              <a:t>4</a:t>
            </a:r>
            <a:r>
              <a:rPr lang="zh-CN" altLang="en-US" sz="4400"/>
              <a:t>、关注人物</a:t>
            </a:r>
          </a:p>
          <a:p>
            <a:r>
              <a:rPr lang="en-US" altLang="zh-CN" sz="4400">
                <a:sym typeface="+mn-ea"/>
              </a:rPr>
              <a:t>5</a:t>
            </a:r>
            <a:r>
              <a:rPr lang="zh-CN" altLang="en-US" sz="4400">
                <a:sym typeface="+mn-ea"/>
              </a:rPr>
              <a:t>、关注语言</a:t>
            </a:r>
            <a:endParaRPr lang="zh-CN" altLang="en-US" sz="4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6"/>
          <p:cNvSpPr/>
          <p:nvPr/>
        </p:nvSpPr>
        <p:spPr>
          <a:xfrm>
            <a:off x="1828800" y="609600"/>
            <a:ext cx="3581400" cy="838200"/>
          </a:xfrm>
          <a:prstGeom prst="ribbon2">
            <a:avLst>
              <a:gd name="adj1" fmla="val 3935"/>
              <a:gd name="adj2" fmla="val 48370"/>
            </a:avLst>
          </a:prstGeom>
          <a:solidFill>
            <a:srgbClr val="66FF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pPr lvl="0" eaLnBrk="1" hangingPunct="1"/>
            <a:endParaRPr lang="zh-CN" altLang="en-US" dirty="0">
              <a:latin typeface="Arial" charset="0"/>
              <a:ea typeface="宋体" pitchFamily="2" charset="-122"/>
            </a:endParaRPr>
          </a:p>
        </p:txBody>
      </p:sp>
      <p:sp>
        <p:nvSpPr>
          <p:cNvPr id="10243" name="Text Box 5"/>
          <p:cNvSpPr txBox="1"/>
          <p:nvPr/>
        </p:nvSpPr>
        <p:spPr>
          <a:xfrm>
            <a:off x="2743200" y="669925"/>
            <a:ext cx="1676400" cy="7010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algn="ctr" eaLnBrk="1" hangingPunct="1"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latin typeface="Arial" charset="0"/>
                <a:ea typeface="宋体" pitchFamily="2" charset="-122"/>
              </a:rPr>
              <a:t>序言</a:t>
            </a:r>
          </a:p>
        </p:txBody>
      </p:sp>
      <p:sp>
        <p:nvSpPr>
          <p:cNvPr id="9222" name="Text Box 6"/>
          <p:cNvSpPr txBox="1"/>
          <p:nvPr/>
        </p:nvSpPr>
        <p:spPr>
          <a:xfrm>
            <a:off x="2133600" y="2058988"/>
            <a:ext cx="7924800" cy="350520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3200" dirty="0">
                <a:latin typeface="Arial" charset="0"/>
                <a:ea typeface="宋体" pitchFamily="2" charset="-122"/>
              </a:rPr>
              <a:t>        序，亦称“叙”，或称“引”，又名“序言”、“</a:t>
            </a:r>
            <a:r>
              <a:rPr lang="zh-CN" altLang="en-US" sz="3200" dirty="0">
                <a:latin typeface="Arial" charset="0"/>
                <a:ea typeface="宋体" pitchFamily="2" charset="-122"/>
                <a:hlinkClick r:id="rId2"/>
              </a:rPr>
              <a:t>前言</a:t>
            </a:r>
            <a:r>
              <a:rPr lang="zh-CN" altLang="en-US" sz="3200" dirty="0">
                <a:latin typeface="Arial" charset="0"/>
                <a:ea typeface="宋体" pitchFamily="2" charset="-122"/>
              </a:rPr>
              <a:t>”、“引言”，是放在著作正文之前的文章。作者自己写的叫“自序”，多说明本书的内容，写作缘由，经过，旨趣和特点；别人代写的序叫“代序”，内容多介绍和评论该书的思想内容和艺术特色。读“序言”能帮我们对整本书有全面的了解。</a:t>
            </a:r>
          </a:p>
        </p:txBody>
      </p:sp>
      <p:pic>
        <p:nvPicPr>
          <p:cNvPr id="10245" name="Picture 7" descr="http_imgload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5832475"/>
            <a:ext cx="8001000" cy="720725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10246" name="Picture 8" descr="http_imgload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685800"/>
            <a:ext cx="4724400" cy="628650"/>
          </a:xfrm>
          <a:prstGeom prst="rect">
            <a:avLst/>
          </a:prstGeom>
          <a:noFill/>
          <a:ln w="9525">
            <a:noFill/>
            <a:miter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f1b9d16fdfaaf51a0b1892c8c5494eef11f7ad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470" y="386715"/>
            <a:ext cx="4379595" cy="60198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7171" name="Text Box 5"/>
          <p:cNvSpPr txBox="1"/>
          <p:nvPr/>
        </p:nvSpPr>
        <p:spPr>
          <a:xfrm>
            <a:off x="7316153" y="381000"/>
            <a:ext cx="670560" cy="38100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eaVert"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en-US" altLang="zh-CN" sz="3200" dirty="0">
                <a:latin typeface="Arial" charset="0"/>
                <a:ea typeface="宋体" pitchFamily="2" charset="-122"/>
              </a:rPr>
              <a:t> </a:t>
            </a:r>
            <a:r>
              <a:rPr lang="zh-CN" altLang="en-US" sz="3200" b="1" dirty="0">
                <a:solidFill>
                  <a:schemeClr val="bg1"/>
                </a:solidFill>
                <a:latin typeface="Arial" charset="0"/>
                <a:ea typeface="宋体" pitchFamily="2" charset="-122"/>
              </a:rPr>
              <a:t>塞尔玛</a:t>
            </a:r>
            <a:r>
              <a:rPr lang="en-US" altLang="zh-CN" sz="3200" b="1" dirty="0">
                <a:solidFill>
                  <a:schemeClr val="bg1"/>
                </a:solidFill>
                <a:latin typeface="Arial" charset="0"/>
                <a:ea typeface="宋体" pitchFamily="2" charset="-122"/>
              </a:rPr>
              <a:t>·</a:t>
            </a:r>
            <a:r>
              <a:rPr lang="zh-CN" altLang="en-US" sz="3200" b="1" dirty="0">
                <a:solidFill>
                  <a:schemeClr val="bg1"/>
                </a:solidFill>
                <a:latin typeface="Arial" charset="0"/>
                <a:ea typeface="宋体" pitchFamily="2" charset="-122"/>
              </a:rPr>
              <a:t>拉格洛芙</a:t>
            </a:r>
            <a:endParaRPr lang="zh-CN" altLang="en-US" sz="3200" dirty="0">
              <a:latin typeface="Arial" charset="0"/>
              <a:ea typeface="宋体" pitchFamily="2" charset="-122"/>
            </a:endParaRPr>
          </a:p>
        </p:txBody>
      </p:sp>
      <p:sp>
        <p:nvSpPr>
          <p:cNvPr id="6150" name="Rectangle 6"/>
          <p:cNvSpPr/>
          <p:nvPr/>
        </p:nvSpPr>
        <p:spPr>
          <a:xfrm>
            <a:off x="1752600" y="152400"/>
            <a:ext cx="5105400" cy="67056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/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zh-CN" altLang="en-US" dirty="0">
              <a:latin typeface="Arial" charset="0"/>
              <a:ea typeface="宋体" pitchFamily="2" charset="-122"/>
            </a:endParaRP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buChar char="•"/>
            </a:pPr>
            <a:r>
              <a:rPr lang="zh-CN" altLang="en-US" sz="2000" b="1" dirty="0">
                <a:solidFill>
                  <a:srgbClr val="002060"/>
                </a:solidFill>
                <a:latin typeface="Arial" charset="0"/>
                <a:ea typeface="宋体" pitchFamily="2" charset="-122"/>
              </a:rPr>
              <a:t>拉格洛芙出生后不久左脚不幸成了残废，</a:t>
            </a:r>
            <a:r>
              <a:rPr lang="en-US" altLang="zh-CN" sz="2000" b="1" dirty="0">
                <a:solidFill>
                  <a:srgbClr val="002060"/>
                </a:solidFill>
                <a:latin typeface="Arial" charset="0"/>
                <a:ea typeface="宋体" pitchFamily="2" charset="-122"/>
              </a:rPr>
              <a:t>3</a:t>
            </a:r>
            <a:r>
              <a:rPr lang="zh-CN" altLang="en-US" sz="2000" b="1" dirty="0">
                <a:solidFill>
                  <a:srgbClr val="002060"/>
                </a:solidFill>
                <a:latin typeface="Arial" charset="0"/>
                <a:ea typeface="宋体" pitchFamily="2" charset="-122"/>
              </a:rPr>
              <a:t>岁半时，两脚完全麻痹不能行动。</a:t>
            </a: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buChar char="•"/>
            </a:pPr>
            <a:r>
              <a:rPr lang="zh-CN" altLang="en-US" sz="2000" b="1" dirty="0">
                <a:solidFill>
                  <a:srgbClr val="002060"/>
                </a:solidFill>
                <a:latin typeface="Arial" charset="0"/>
                <a:ea typeface="宋体" pitchFamily="2" charset="-122"/>
              </a:rPr>
              <a:t>她总是坐在椅子上听祖母、姑妈和其他许多人讲传说和故事。</a:t>
            </a:r>
            <a:r>
              <a:rPr lang="en-US" altLang="zh-CN" sz="2000" b="1" dirty="0">
                <a:solidFill>
                  <a:srgbClr val="002060"/>
                </a:solidFill>
                <a:latin typeface="Arial" charset="0"/>
                <a:ea typeface="宋体" pitchFamily="2" charset="-122"/>
              </a:rPr>
              <a:t>7</a:t>
            </a:r>
            <a:r>
              <a:rPr lang="zh-CN" altLang="en-US" sz="2000" b="1" dirty="0">
                <a:solidFill>
                  <a:srgbClr val="002060"/>
                </a:solidFill>
                <a:latin typeface="Arial" charset="0"/>
                <a:ea typeface="宋体" pitchFamily="2" charset="-122"/>
              </a:rPr>
              <a:t>岁以后开始大量阅读 。</a:t>
            </a: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buChar char="•"/>
            </a:pPr>
            <a:r>
              <a:rPr lang="en-US" altLang="zh-CN" sz="2000" b="1" dirty="0">
                <a:solidFill>
                  <a:srgbClr val="002060"/>
                </a:solidFill>
                <a:latin typeface="Arial" charset="0"/>
                <a:ea typeface="宋体" pitchFamily="2" charset="-122"/>
              </a:rPr>
              <a:t>《</a:t>
            </a:r>
            <a:r>
              <a:rPr lang="zh-CN" altLang="en-US" sz="2000" b="1" dirty="0">
                <a:solidFill>
                  <a:srgbClr val="002060"/>
                </a:solidFill>
                <a:latin typeface="Arial" charset="0"/>
                <a:ea typeface="宋体" pitchFamily="2" charset="-122"/>
              </a:rPr>
              <a:t>尼尔斯骑鹅旅行记</a:t>
            </a:r>
            <a:r>
              <a:rPr lang="en-US" altLang="zh-CN" sz="2000" b="1" dirty="0">
                <a:solidFill>
                  <a:srgbClr val="002060"/>
                </a:solidFill>
                <a:latin typeface="Arial" charset="0"/>
                <a:ea typeface="宋体" pitchFamily="2" charset="-122"/>
              </a:rPr>
              <a:t>》</a:t>
            </a:r>
            <a:r>
              <a:rPr lang="zh-CN" altLang="en-US" sz="2000" b="1" dirty="0">
                <a:solidFill>
                  <a:srgbClr val="002060"/>
                </a:solidFill>
                <a:latin typeface="Arial" charset="0"/>
                <a:ea typeface="宋体" pitchFamily="2" charset="-122"/>
              </a:rPr>
              <a:t>是她唯一为儿童而写的长篇童话，竟成为了世界文学艺术的珍品。</a:t>
            </a: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buChar char="•"/>
            </a:pPr>
            <a:r>
              <a:rPr lang="en-US" altLang="zh-CN" sz="2000" b="1" dirty="0">
                <a:solidFill>
                  <a:srgbClr val="002060"/>
                </a:solidFill>
                <a:latin typeface="Arial" charset="0"/>
                <a:ea typeface="宋体" pitchFamily="2" charset="-122"/>
              </a:rPr>
              <a:t>《</a:t>
            </a:r>
            <a:r>
              <a:rPr lang="zh-CN" altLang="en-US" sz="2000" b="1" dirty="0">
                <a:solidFill>
                  <a:srgbClr val="002060"/>
                </a:solidFill>
                <a:latin typeface="Arial" charset="0"/>
                <a:ea typeface="宋体" pitchFamily="2" charset="-122"/>
              </a:rPr>
              <a:t>尼尔斯骑鹅旅行记</a:t>
            </a:r>
            <a:r>
              <a:rPr lang="en-US" altLang="zh-CN" sz="2000" b="1" dirty="0">
                <a:solidFill>
                  <a:srgbClr val="002060"/>
                </a:solidFill>
                <a:latin typeface="Arial" charset="0"/>
                <a:ea typeface="宋体" pitchFamily="2" charset="-122"/>
              </a:rPr>
              <a:t>》</a:t>
            </a:r>
            <a:r>
              <a:rPr lang="zh-CN" altLang="en-US" sz="2000" b="1" dirty="0">
                <a:solidFill>
                  <a:srgbClr val="002060"/>
                </a:solidFill>
                <a:latin typeface="Arial" charset="0"/>
                <a:ea typeface="宋体" pitchFamily="2" charset="-122"/>
              </a:rPr>
              <a:t>使她成为蜚声世界的文豪，赢得了与丹麦童话作家安徒生齐名的声誉。</a:t>
            </a: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buChar char="•"/>
            </a:pPr>
            <a:r>
              <a:rPr lang="en-US" altLang="zh-CN" sz="2000" b="1" dirty="0">
                <a:solidFill>
                  <a:srgbClr val="002060"/>
                </a:solidFill>
                <a:latin typeface="Arial" charset="0"/>
                <a:ea typeface="宋体" pitchFamily="2" charset="-122"/>
              </a:rPr>
              <a:t>1907</a:t>
            </a:r>
            <a:r>
              <a:rPr lang="zh-CN" altLang="en-US" sz="2000" b="1" dirty="0">
                <a:solidFill>
                  <a:srgbClr val="002060"/>
                </a:solidFill>
                <a:latin typeface="Arial" charset="0"/>
                <a:ea typeface="宋体" pitchFamily="2" charset="-122"/>
              </a:rPr>
              <a:t>年</a:t>
            </a:r>
            <a:r>
              <a:rPr lang="en-US" altLang="zh-CN" sz="2000" b="1" dirty="0">
                <a:solidFill>
                  <a:srgbClr val="002060"/>
                </a:solidFill>
                <a:latin typeface="Arial" charset="0"/>
                <a:ea typeface="宋体" pitchFamily="2" charset="-122"/>
              </a:rPr>
              <a:t>5</a:t>
            </a:r>
            <a:r>
              <a:rPr lang="zh-CN" altLang="en-US" sz="2000" b="1" dirty="0">
                <a:solidFill>
                  <a:srgbClr val="002060"/>
                </a:solidFill>
                <a:latin typeface="Arial" charset="0"/>
                <a:ea typeface="宋体" pitchFamily="2" charset="-122"/>
              </a:rPr>
              <a:t>月当选为瑞典乌普萨拉大学荣誉博士。</a:t>
            </a: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buChar char="•"/>
            </a:pPr>
            <a:r>
              <a:rPr lang="en-US" altLang="zh-CN" sz="2000" b="1" dirty="0">
                <a:solidFill>
                  <a:srgbClr val="002060"/>
                </a:solidFill>
                <a:latin typeface="Arial" charset="0"/>
                <a:ea typeface="宋体" pitchFamily="2" charset="-122"/>
              </a:rPr>
              <a:t>1909</a:t>
            </a:r>
            <a:r>
              <a:rPr lang="zh-CN" altLang="en-US" sz="2000" b="1" dirty="0">
                <a:solidFill>
                  <a:srgbClr val="002060"/>
                </a:solidFill>
                <a:latin typeface="Arial" charset="0"/>
                <a:ea typeface="宋体" pitchFamily="2" charset="-122"/>
              </a:rPr>
              <a:t>年获诺贝尔文学奖；她是瑞典第一位得到这一荣誉的作家，也是世界上第一位获得这一文学奖的女性。 </a:t>
            </a: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buChar char="•"/>
            </a:pPr>
            <a:r>
              <a:rPr lang="en-US" altLang="zh-CN" sz="2000" b="1" dirty="0">
                <a:solidFill>
                  <a:srgbClr val="002060"/>
                </a:solidFill>
                <a:latin typeface="Arial" charset="0"/>
                <a:ea typeface="宋体" pitchFamily="2" charset="-122"/>
              </a:rPr>
              <a:t>1914</a:t>
            </a:r>
            <a:r>
              <a:rPr lang="zh-CN" altLang="en-US" sz="2000" b="1" dirty="0">
                <a:solidFill>
                  <a:srgbClr val="002060"/>
                </a:solidFill>
                <a:latin typeface="Arial" charset="0"/>
                <a:ea typeface="宋体" pitchFamily="2" charset="-122"/>
              </a:rPr>
              <a:t>年当选为瑞典学院院士，挪威、芬兰、比利时和法国等国家还把本国最高勋章授予她。她被选为瑞典皇家科学院的第一位女院士。 </a:t>
            </a: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  <a:buChar char="•"/>
            </a:pPr>
            <a:r>
              <a:rPr lang="zh-CN" altLang="en-US" sz="2000" b="1" dirty="0">
                <a:solidFill>
                  <a:srgbClr val="002060"/>
                </a:solidFill>
                <a:latin typeface="Arial" charset="0"/>
                <a:ea typeface="宋体" pitchFamily="2" charset="-122"/>
              </a:rPr>
              <a:t>在瑞典，现在有一项最重要的儿童文学奖，就是用尼尔斯这名字命名的。 </a:t>
            </a: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zh-CN" altLang="en-US" b="1" dirty="0">
                <a:solidFill>
                  <a:srgbClr val="002060"/>
                </a:solidFill>
                <a:latin typeface="Arial" charset="0"/>
                <a:ea typeface="宋体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6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500"/>
                                        <p:tgtEl>
                                          <p:spTgt spid="6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>
                <a:solidFill>
                  <a:srgbClr val="C00000"/>
                </a:solidFill>
              </a:rPr>
              <a:t>关注人物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600" b="1"/>
              <a:t>书中除了尼尔斯，除了狡猾的狐狸斯密尔，还有很多人物，比如：大雁阿卡、 猎狗卡尔、雄鹅莫顿…… </a:t>
            </a:r>
            <a:r>
              <a:rPr lang="zh-CN" altLang="en-US" sz="3600" b="1">
                <a:solidFill>
                  <a:srgbClr val="002060"/>
                </a:solidFill>
              </a:rPr>
              <a:t>请你选择你感兴趣的一个人物，谈谈对他的看法。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9645" y="933450"/>
            <a:ext cx="10515600" cy="681990"/>
          </a:xfrm>
        </p:spPr>
        <p:txBody>
          <a:bodyPr>
            <a:normAutofit fontScale="90000"/>
          </a:bodyPr>
          <a:lstStyle/>
          <a:p>
            <a:r>
              <a:rPr lang="zh-CN" altLang="en-US">
                <a:sym typeface="+mn-ea"/>
              </a:rPr>
              <a:t>关注情节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600" b="1">
                <a:solidFill>
                  <a:srgbClr val="002060"/>
                </a:solidFill>
              </a:rPr>
              <a:t>（1）回顾主要内容</a:t>
            </a:r>
          </a:p>
          <a:p>
            <a:endParaRPr lang="zh-CN" altLang="en-US" sz="3600" b="1">
              <a:solidFill>
                <a:srgbClr val="002060"/>
              </a:solidFill>
            </a:endParaRPr>
          </a:p>
          <a:p>
            <a:r>
              <a:rPr lang="zh-CN" altLang="en-US" sz="4000" b="1"/>
              <a:t>看一部作品首先可以了解它的主要内容，以便整体把握。让我们一起来回顾一下本书的主要内容。</a:t>
            </a:r>
          </a:p>
          <a:p>
            <a:endParaRPr lang="zh-CN" altLang="en-US" sz="40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/>
          <p:nvPr/>
        </p:nvSpPr>
        <p:spPr>
          <a:xfrm>
            <a:off x="2057400" y="1295400"/>
            <a:ext cx="8229600" cy="414528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hlink"/>
                </a:solidFill>
                <a:latin typeface="Arial" charset="0"/>
                <a:ea typeface="宋体" pitchFamily="2" charset="-122"/>
              </a:rPr>
              <a:t>作品简介：</a:t>
            </a:r>
            <a:r>
              <a:rPr lang="zh-CN" altLang="en-US" sz="2800" b="1" dirty="0">
                <a:latin typeface="Arial" charset="0"/>
                <a:ea typeface="宋体" pitchFamily="2" charset="-122"/>
              </a:rPr>
              <a:t>     </a:t>
            </a:r>
          </a:p>
          <a:p>
            <a:pPr lvl="0" eaLnBrk="1" hangingPunct="1">
              <a:spcBef>
                <a:spcPct val="50000"/>
              </a:spcBef>
            </a:pPr>
            <a:r>
              <a:rPr lang="zh-CN" altLang="en-US" sz="2800" b="1" dirty="0">
                <a:latin typeface="Arial" charset="0"/>
                <a:ea typeface="宋体" pitchFamily="2" charset="-122"/>
              </a:rPr>
              <a:t>     </a:t>
            </a:r>
            <a:r>
              <a:rPr lang="en-US" altLang="zh-CN" sz="2800" b="1" dirty="0">
                <a:latin typeface="Arial" charset="0"/>
                <a:ea typeface="宋体" pitchFamily="2" charset="-122"/>
              </a:rPr>
              <a:t>《</a:t>
            </a:r>
            <a:r>
              <a:rPr lang="zh-CN" altLang="en-US" sz="2800" b="1" dirty="0">
                <a:latin typeface="Arial" charset="0"/>
                <a:ea typeface="宋体" pitchFamily="2" charset="-122"/>
              </a:rPr>
              <a:t>尼尔斯骑鹅旅行记</a:t>
            </a:r>
            <a:r>
              <a:rPr lang="en-US" altLang="zh-CN" sz="2800" b="1" dirty="0">
                <a:latin typeface="Arial" charset="0"/>
                <a:ea typeface="宋体" pitchFamily="2" charset="-122"/>
              </a:rPr>
              <a:t>》</a:t>
            </a:r>
            <a:r>
              <a:rPr lang="zh-CN" altLang="en-US" sz="2800" b="1" dirty="0">
                <a:latin typeface="Arial" charset="0"/>
                <a:ea typeface="宋体" pitchFamily="2" charset="-122"/>
              </a:rPr>
              <a:t>讲一个不爱学习、喜欢恶作剧的顽皮孩子尼尔斯，因为一次捉弄小妖精，而被小妖精用魔法变成了一个小人。他骑在他家的大白鹅背上，跟着一群大雁出发作长途旅行。通过这次奇异的旅行，尼尔斯增长了很多见识，结识了许多朋友，也碰到过好几个凶恶阴险的敌人。他在种种困难和危险中受到了锻炼，最后尼尔斯回到了家中，恢复原形，变成了一个好孩子。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TYPE" val="i"/>
  <p:tag name="KSO_WM_UNIT_ID" val="256*i*1"/>
  <p:tag name="KSO_WM_TEMPLATE_CATEGORY" val="custom"/>
  <p:tag name="KSO_WM_TEMPLATE_INDEX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"/>
  <p:tag name="KSO_WM_UNIT_TYPE" val="d"/>
  <p:tag name="KSO_WM_UNIT_INDEX" val="1"/>
  <p:tag name="KSO_WM_UNIT_CLEAR" val="0"/>
  <p:tag name="KSO_WM_UNIT_LAYERLEVEL" val="1"/>
  <p:tag name="KSO_WM_UNIT_VALUE" val="1257*1885"/>
  <p:tag name="KSO_WM_UNIT_HIGHLIGHT" val="0"/>
  <p:tag name="KSO_WM_UNIT_COMPATIBLE" val="0"/>
  <p:tag name="KSO_WM_BEAUTIFY_FLAG" val="#wm#"/>
  <p:tag name="KSO_WM_UNIT_ID" val="256*d*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0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002"/>
</p:tagLst>
</file>

<file path=ppt/theme/theme1.xml><?xml version="1.0" encoding="utf-8"?>
<a:theme xmlns:a="http://schemas.openxmlformats.org/drawingml/2006/main" name="1_默认设计模板">
  <a:themeElements>
    <a:clrScheme name="自定义 1">
      <a:dk1>
        <a:srgbClr val="856241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黑体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黑体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1064</Words>
  <Application>Microsoft Macintosh PowerPoint</Application>
  <PresentationFormat>宽屏</PresentationFormat>
  <Paragraphs>63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黑体</vt:lpstr>
      <vt:lpstr>楷体_GB2312</vt:lpstr>
      <vt:lpstr>宋体</vt:lpstr>
      <vt:lpstr>Arial</vt:lpstr>
      <vt:lpstr>1_默认设计模板</vt:lpstr>
      <vt:lpstr>尼尔斯骑鹅旅行记</vt:lpstr>
      <vt:lpstr>阅读目的： </vt:lpstr>
      <vt:lpstr>阅读要求：</vt:lpstr>
      <vt:lpstr>走进《尼尔斯骑鹅旅行记》 </vt:lpstr>
      <vt:lpstr>PowerPoint 演示文稿</vt:lpstr>
      <vt:lpstr>PowerPoint 演示文稿</vt:lpstr>
      <vt:lpstr>关注人物</vt:lpstr>
      <vt:lpstr>关注情节 </vt:lpstr>
      <vt:lpstr>PowerPoint 演示文稿</vt:lpstr>
      <vt:lpstr>关注情节</vt:lpstr>
      <vt:lpstr>关注人物</vt:lpstr>
      <vt:lpstr>关注语言</vt:lpstr>
      <vt:lpstr>PowerPoint 演示文稿</vt:lpstr>
      <vt:lpstr>PowerPoint 演示文稿</vt:lpstr>
      <vt:lpstr>总结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acer</dc:creator>
  <cp:lastModifiedBy>Microsoft Office 用户</cp:lastModifiedBy>
  <cp:revision>1</cp:revision>
  <dcterms:created xsi:type="dcterms:W3CDTF">2016-04-25T11:19:22Z</dcterms:created>
  <dcterms:modified xsi:type="dcterms:W3CDTF">2020-02-25T10:54:07Z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