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handoutMasterIdLst>
    <p:handoutMasterId r:id="rId14"/>
  </p:handoutMasterIdLst>
  <p:sldIdLst>
    <p:sldId id="978" r:id="rId3"/>
    <p:sldId id="523" r:id="rId4"/>
    <p:sldId id="1002" r:id="rId6"/>
    <p:sldId id="1314" r:id="rId7"/>
    <p:sldId id="1407" r:id="rId8"/>
    <p:sldId id="1397" r:id="rId9"/>
    <p:sldId id="1399" r:id="rId10"/>
    <p:sldId id="923" r:id="rId11"/>
    <p:sldId id="1116" r:id="rId12"/>
    <p:sldId id="1367" r:id="rId13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汉语拼音" panose="020B0604020202020204" pitchFamily="34" charset="0"/>
      <p:regular r:id="rId20"/>
    </p:embeddedFont>
    <p:embeddedFont>
      <p:font typeface="华文楷体" panose="02010600040101010101" pitchFamily="2" charset="-122"/>
      <p:regular r:id="rId21"/>
    </p:embeddedFont>
    <p:embeddedFont>
      <p:font typeface="微软雅黑" panose="020B050302020402020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B050"/>
    <a:srgbClr val="4325D9"/>
    <a:srgbClr val="FF0000"/>
    <a:srgbClr val="0066CC"/>
    <a:srgbClr val="FF6600"/>
    <a:srgbClr val="FFFFCC"/>
    <a:srgbClr val="CC33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 varScale="1">
        <p:scale>
          <a:sx n="116" d="100"/>
          <a:sy n="116" d="100"/>
        </p:scale>
        <p:origin x="-222" y="-102"/>
      </p:cViewPr>
      <p:guideLst>
        <p:guide orient="horz" pos="2676"/>
        <p:guide pos="16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781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43305" y="4227830"/>
            <a:ext cx="914400" cy="914400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81807" y="78140"/>
            <a:ext cx="1160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  </a:t>
            </a:r>
            <a:r>
              <a:rPr kumimoji="1" lang="zh-CN" altLang="en-US" sz="14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猴王出世</a:t>
            </a:r>
            <a:endParaRPr kumimoji="1" lang="zh-CN" altLang="en-US" sz="1400" b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8"/>
          <a:stretch>
            <a:fillRect/>
          </a:stretch>
        </p:blipFill>
        <p:spPr bwMode="auto">
          <a:xfrm>
            <a:off x="1" y="4443958"/>
            <a:ext cx="9143999" cy="6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b="9371"/>
          <a:stretch>
            <a:fillRect/>
          </a:stretch>
        </p:blipFill>
        <p:spPr bwMode="auto">
          <a:xfrm>
            <a:off x="0" y="4060893"/>
            <a:ext cx="1204094" cy="5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hyperlink" Target="&#19971;&#24425;&#20116;&#19979;&#35838;&#25991;&#26391;&#35835;7&#29492;&#29579;&#20986;&#19990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3.wdp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2915816" y="1224915"/>
            <a:ext cx="590465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是我国四大名著之一，小说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主要讲述了唐僧师徒四人历尽千辛万苦到西天取经的故事，主要人物有唐僧、孙悟空、猪八戒、沙和尚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等，这节课就让我们了解一下孙悟空的来历。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2115835" cy="221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5604" y="1169033"/>
            <a:ext cx="7344410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课文</a:t>
            </a:r>
            <a:r>
              <a:rPr lang="zh-CN" altLang="en-US" sz="32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主要写了一件什么事？</a:t>
            </a:r>
            <a:endParaRPr lang="zh-CN" altLang="en-US" sz="32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428" y="353874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" y="406551"/>
            <a:ext cx="366860" cy="45633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61608" y="2050916"/>
            <a:ext cx="8054808" cy="1888986"/>
            <a:chOff x="-14438" y="1546860"/>
            <a:chExt cx="8054808" cy="18889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38" y="1546860"/>
              <a:ext cx="8054808" cy="188898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955897" y="2202128"/>
              <a:ext cx="4824536" cy="10772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32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课文叙述了石猴成为猴王的一段经历。</a:t>
              </a:r>
              <a:endParaRPr lang="zh-CN" altLang="en-US" sz="32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134511"/>
            <a:ext cx="3419872" cy="307777"/>
            <a:chOff x="-36512" y="134511"/>
            <a:chExt cx="2771800" cy="307777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46018" y="134511"/>
              <a:ext cx="1604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 语文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五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年级  </a:t>
              </a:r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下</a:t>
              </a:r>
              <a:r>
                <a:rPr kumimoji="1" lang="zh-CN" altLang="en-US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册</a:t>
              </a:r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Box 48"/>
          <p:cNvSpPr txBox="1"/>
          <p:nvPr/>
        </p:nvSpPr>
        <p:spPr>
          <a:xfrm>
            <a:off x="1835696" y="1995686"/>
            <a:ext cx="4968552" cy="991870"/>
          </a:xfrm>
          <a:prstGeom prst="rect">
            <a:avLst/>
          </a:prstGeom>
          <a:solidFill>
            <a:schemeClr val="bg1">
              <a:alpha val="77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  </a:t>
            </a:r>
            <a:r>
              <a:rPr lang="zh-CN" alt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猴王出世</a:t>
            </a:r>
            <a:endParaRPr lang="zh-CN" altLang="en-US" sz="6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025534"/>
            <a:ext cx="5472608" cy="2716128"/>
          </a:xfrm>
          <a:prstGeom prst="rect">
            <a:avLst/>
          </a:prstGeom>
          <a:solidFill>
            <a:srgbClr val="FFFFFF">
              <a:alpha val="31000"/>
            </a:srgb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800" b="1" dirty="0">
                <a:solidFill>
                  <a:srgbClr val="4325D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吴承恩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(1500—1582)</a:t>
            </a:r>
            <a:r>
              <a:rPr sz="28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字汝忠，号射阳居士</a:t>
            </a:r>
            <a:r>
              <a:rPr 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岁左右，他写了《西游记》的前十几回，后来因故中断了多年，直到晚年辞官离任回到故里，他才得以最后完成《西游记》的创作。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2" y="899586"/>
            <a:ext cx="2304256" cy="2968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2477770" y="379730"/>
            <a:ext cx="6129020" cy="4078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《西游记》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古典神话小说，是一部规模宏伟、结构完整、用幻想形式来反映社会矛盾的巨著，作者是明代的吴承恩。全书共一百回，《猴王出世》选自第一回。这部带有童话色彩的神话小说，重点塑造了孙悟空这个大胆的、富有反抗性的神话英雄形象，他敢于反抗天宫、地府的统治者，能上天入地、呼风唤雨。他的言行符合人民群众的愿望，寄托了古代人民征服自然的理想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6" name="图片 13315" descr="花果山"/>
          <p:cNvPicPr>
            <a:picLocks noChangeAspect="1"/>
          </p:cNvPicPr>
          <p:nvPr/>
        </p:nvPicPr>
        <p:blipFill>
          <a:blip r:embed="rId1"/>
          <a:srcRect b="11833"/>
          <a:stretch>
            <a:fillRect/>
          </a:stretch>
        </p:blipFill>
        <p:spPr>
          <a:xfrm>
            <a:off x="194945" y="2030095"/>
            <a:ext cx="1753235" cy="159639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4337" name="流程图: 资料带 1"/>
          <p:cNvSpPr/>
          <p:nvPr/>
        </p:nvSpPr>
        <p:spPr>
          <a:xfrm>
            <a:off x="111125" y="654685"/>
            <a:ext cx="2159000" cy="975995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/>
          <a:lstStyle/>
          <a:p>
            <a:pPr algn="ctr">
              <a:buSzTx/>
              <a:buFontTx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走进背景林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>
            <a:hlinkClick r:id="rId1" action="ppaction://hlinkfile"/>
          </p:cNvPr>
          <p:cNvSpPr txBox="1"/>
          <p:nvPr/>
        </p:nvSpPr>
        <p:spPr>
          <a:xfrm>
            <a:off x="653667" y="567587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20" y="733811"/>
            <a:ext cx="351070" cy="380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399361" y="680021"/>
            <a:ext cx="335134" cy="472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634343"/>
            <a:ext cx="366860" cy="4563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6" y="1946040"/>
            <a:ext cx="1491816" cy="2137878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1835696" y="1999317"/>
            <a:ext cx="6252951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默读课文，圈画出课后生字，遇到不太明白语句，可以猜猜大致意思，再继续读。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6976" y="1279525"/>
            <a:ext cx="2034784" cy="500137"/>
            <a:chOff x="376976" y="483518"/>
            <a:chExt cx="20347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467544" y="483518"/>
              <a:ext cx="194421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圈圈画画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113434" y="575967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76976" y="573115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388257" y="852678"/>
            <a:ext cx="973629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zhī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14073" y="893659"/>
            <a:ext cx="74981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suì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4316" y="924116"/>
            <a:ext cx="106228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bènɡ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2144" y="2155886"/>
            <a:ext cx="70809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mí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44432" y="2139702"/>
            <a:ext cx="75267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yé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43438" y="2143621"/>
            <a:ext cx="88511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qiè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10149" y="411510"/>
            <a:ext cx="11214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我会认</a:t>
            </a:r>
            <a:endParaRPr lang="zh-CN" altLang="en-US" sz="2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29140" y="482948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30518" y="482948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331640" y="1281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芝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03144" y="1281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麻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30320" y="1281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遂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649" y="1281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3474" y="1287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迸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74978" y="1287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8" y="25845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猕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28814" y="2582770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猿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51026" y="256750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95644" y="26012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挈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25703" y="259591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提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766" y="12572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涧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0152" y="25890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瞑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147" y="12522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山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265595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92855" y="924116"/>
            <a:ext cx="131267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jiàn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868143" y="2139702"/>
            <a:ext cx="131267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mínɡ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018" y="25741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窍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3400" y="12878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獐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48428" y="262514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门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511788" y="924116"/>
            <a:ext cx="14161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zhāng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524328" y="2143621"/>
            <a:ext cx="150470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qiào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50237" y="25839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77920" y="3363838"/>
            <a:ext cx="95018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kǎi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5576" y="3808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楷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79235" y="3808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模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699223" y="3808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镌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70727" y="3808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刻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627784" y="3363838"/>
            <a:ext cx="131267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juān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532610" y="3367757"/>
            <a:ext cx="95960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náo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488656" y="3363838"/>
            <a:ext cx="1115792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liè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72000" y="386935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抓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耳  腮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80312" y="38800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劣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54699" y="384251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势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44476" y="38800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挠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32" grpId="0"/>
      <p:bldP spid="32" grpId="1"/>
      <p:bldP spid="36" grpId="0"/>
      <p:bldP spid="36" grpId="1"/>
      <p:bldP spid="56" grpId="0"/>
      <p:bldP spid="56" grpId="1"/>
      <p:bldP spid="57" grpId="0"/>
      <p:bldP spid="57" grpId="1"/>
      <p:bldP spid="80" grpId="0"/>
      <p:bldP spid="80" grpId="1"/>
      <p:bldP spid="87" grpId="0"/>
      <p:bldP spid="87" grpId="1"/>
      <p:bldP spid="91" grpId="0"/>
      <p:bldP spid="91" grpId="1"/>
      <p:bldP spid="92" grpId="0"/>
      <p:bldP spid="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57224" y="2214560"/>
            <a:ext cx="614114" cy="810101"/>
            <a:chOff x="912943" y="1201103"/>
            <a:chExt cx="614114" cy="810101"/>
          </a:xfrm>
        </p:grpSpPr>
        <p:sp>
          <p:nvSpPr>
            <p:cNvPr id="10" name="椭圆 9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912943" y="1271110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4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呵</a:t>
              </a:r>
              <a:endParaRPr lang="zh-CN" altLang="en-US" sz="4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800432" y="1652501"/>
            <a:ext cx="4208524" cy="561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他平时总是笑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呵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呵的。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52862" y="526257"/>
            <a:ext cx="410581" cy="377666"/>
            <a:chOff x="631825" y="5181600"/>
            <a:chExt cx="1554163" cy="15525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2967" y="431959"/>
            <a:ext cx="1564685" cy="5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多音字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74347" y="1171252"/>
            <a:ext cx="1285883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err="1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hē</a:t>
            </a:r>
            <a:endParaRPr lang="en-US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47802" y="3090178"/>
            <a:ext cx="6468614" cy="5616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列位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呵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，“人而无信，不知其可”。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1686" y="2579249"/>
            <a:ext cx="114300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ɑ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2430" y="1228090"/>
            <a:ext cx="57550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名曰：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名字叫作。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2430" y="1869440"/>
            <a:ext cx="30429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石窍：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石头边隙。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30" y="2514600"/>
            <a:ext cx="16129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镌：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刻。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/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8140" y="3178810"/>
            <a:ext cx="810229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喜不自胜：</a:t>
            </a:r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欢喜得自己不能控制。形容非常高兴。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265" name="图片模式1" descr="猴王出世插图">
            <a:hlinkClick r:id="" action="ppaction://hlinkshowjump?jump=endshow"/>
          </p:cNvPr>
          <p:cNvPicPr>
            <a:picLocks noRot="1"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50155" y="1143000"/>
            <a:ext cx="2140585" cy="1974850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376976" y="483518"/>
            <a:ext cx="2034784" cy="500137"/>
            <a:chOff x="376976" y="483518"/>
            <a:chExt cx="2034784" cy="500137"/>
          </a:xfrm>
        </p:grpSpPr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467544" y="483518"/>
              <a:ext cx="194421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 smtClean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  <a:endPara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13434" y="575967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76976" y="573115"/>
              <a:ext cx="36000" cy="324000"/>
            </a:xfrm>
            <a:prstGeom prst="rect">
              <a:avLst/>
            </a:prstGeom>
            <a:gradFill flip="none" rotWithShape="1">
              <a:gsLst>
                <a:gs pos="14000">
                  <a:schemeClr val="bg1"/>
                </a:gs>
                <a:gs pos="76000">
                  <a:schemeClr val="bg1"/>
                </a:gs>
                <a:gs pos="5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2430" y="627535"/>
            <a:ext cx="71608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拱伏无违：</a:t>
            </a:r>
            <a:endParaRPr lang="zh-CN" altLang="en-US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245" y="1716257"/>
            <a:ext cx="70624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抓耳挠腮：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430" y="3616042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力倦神疲：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4138012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15206" y="627534"/>
            <a:ext cx="60121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伏在地上，朝上礼拜，没有违抗的。 </a:t>
            </a:r>
            <a:endParaRPr lang="zh-CN" altLang="en-US" sz="28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92413" y="1716257"/>
            <a:ext cx="4611836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乱抓耳朵和腮帮子。形容焦急、忙乱或苦闷得无计可施的样子。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266950" y="3616042"/>
            <a:ext cx="5187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太累了而全身无力，精神不好。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"/>
          <a:stretch>
            <a:fillRect/>
          </a:stretch>
        </p:blipFill>
        <p:spPr bwMode="auto">
          <a:xfrm>
            <a:off x="6876256" y="1286247"/>
            <a:ext cx="1552798" cy="220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WPS 演示</Application>
  <PresentationFormat>全屏显示(16:9)</PresentationFormat>
  <Paragraphs>146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黑体</vt:lpstr>
      <vt:lpstr>楷体</vt:lpstr>
      <vt:lpstr>YouYuan</vt:lpstr>
      <vt:lpstr>汉语拼音</vt:lpstr>
      <vt:lpstr>华文楷体</vt:lpstr>
      <vt:lpstr>Times New Roman</vt:lpstr>
      <vt:lpstr>微软雅黑</vt:lpstr>
      <vt:lpstr>Arial Unicode MS</vt:lpstr>
      <vt:lpstr>Calibri</vt:lpstr>
      <vt:lpstr>楷体_GB2312</vt:lpstr>
      <vt:lpstr>幼圆</vt:lpstr>
      <vt:lpstr>Xingkai SC</vt:lpstr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璐✨</cp:lastModifiedBy>
  <cp:revision>236</cp:revision>
  <dcterms:created xsi:type="dcterms:W3CDTF">2017-03-17T02:28:00Z</dcterms:created>
  <dcterms:modified xsi:type="dcterms:W3CDTF">2020-03-07T05:46:52Z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