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67" r:id="rId5"/>
    <p:sldId id="265" r:id="rId6"/>
    <p:sldId id="266" r:id="rId7"/>
    <p:sldId id="263" r:id="rId8"/>
    <p:sldId id="268" r:id="rId10"/>
    <p:sldId id="260" r:id="rId11"/>
    <p:sldId id="259" r:id="rId12"/>
    <p:sldId id="264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panose="02010600030101010101" pitchFamily="2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9218" name="文本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1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panose="02010600030101010101" pitchFamily="2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buFont typeface="Arial" panose="020B0604020202020204" pitchFamily="34" charset="0"/>
              <a:buNone/>
              <a:defRPr sz="1400" noProof="1"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kumimoji="1" sz="4400" kern="1200">
          <a:solidFill>
            <a:schemeClr val="tx2"/>
          </a:solidFill>
          <a:latin typeface="+mj-lt"/>
          <a:ea typeface="+mj-ea"/>
          <a:cs typeface="宋体" panose="02010600030101010101" pitchFamily="2" charset="-122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kumimoji="1"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  <a:cs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宋体" panose="02010600030101010101" pitchFamily="2" charset="-122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839720" y="2767330"/>
            <a:ext cx="6181090" cy="9220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defRPr/>
            </a:pPr>
            <a:r>
              <a:rPr kumimoji="0" lang="zh-CN" altLang="en-US" sz="5400" b="1" kern="1200" cap="none" spc="0" normalizeH="0" baseline="0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</a:rPr>
              <a:t>设计一周营养食谱</a:t>
            </a:r>
            <a:endParaRPr kumimoji="0" lang="zh-CN" altLang="en-US" sz="5400" b="1" kern="1200" cap="none" spc="0" normalizeH="0" baseline="0" noProof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楷体" panose="02010609060101010101" charset="-122"/>
              <a:ea typeface="楷体" panose="0201060906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文本框 99"/>
          <p:cNvSpPr txBox="1"/>
          <p:nvPr/>
        </p:nvSpPr>
        <p:spPr>
          <a:xfrm>
            <a:off x="-34925" y="557213"/>
            <a:ext cx="9269413" cy="2768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355600">
              <a:lnSpc>
                <a:spcPct val="150000"/>
              </a:lnSpc>
            </a:pP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结合自身家庭实际，尝试拟定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《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一周营养食谱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》</a:t>
            </a:r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，填入下表，并在父母的帮助和指导下，力争实现它。可以用照片的形式记录下来，在班级内进行展示、欣赏。</a:t>
            </a:r>
            <a:endParaRPr lang="zh-CN" altLang="zh-CN" sz="2800" b="1" dirty="0">
              <a:latin typeface="楷体" panose="02010609060101010101" charset="-122"/>
              <a:ea typeface="楷体" panose="02010609060101010101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graphicFrame>
        <p:nvGraphicFramePr>
          <p:cNvPr id="23554" name="表格 23553"/>
          <p:cNvGraphicFramePr/>
          <p:nvPr/>
        </p:nvGraphicFramePr>
        <p:xfrm>
          <a:off x="630238" y="2909888"/>
          <a:ext cx="7881938" cy="3416300"/>
        </p:xfrm>
        <a:graphic>
          <a:graphicData uri="http://schemas.openxmlformats.org/drawingml/2006/table">
            <a:tbl>
              <a:tblPr/>
              <a:tblGrid>
                <a:gridCol w="1751013"/>
                <a:gridCol w="1973262"/>
                <a:gridCol w="2171700"/>
                <a:gridCol w="1985963"/>
              </a:tblGrid>
              <a:tr h="42703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时间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早餐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中餐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晚餐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星期一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星期二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星期三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星期四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星期五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8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星期六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  <a:tr h="427037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zh-CN" altLang="en-US" sz="2800" b="1">
                          <a:latin typeface="楷体" panose="02010609060101010101" charset="-122"/>
                          <a:ea typeface="楷体" panose="02010609060101010101" charset="-122"/>
                        </a:rPr>
                        <a:t>星期日</a:t>
                      </a: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r>
                        <a:rPr lang="en-US" altLang="zh-CN" sz="2800" b="1">
                          <a:latin typeface="楷体" panose="02010609060101010101" charset="-122"/>
                          <a:ea typeface="楷体" panose="02010609060101010101" charset="-122"/>
                        </a:rPr>
                        <a:t> </a:t>
                      </a:r>
                      <a:endParaRPr lang="en-US" altLang="zh-CN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None/>
                      </a:pPr>
                      <a:endParaRPr lang="zh-CN" altLang="en-US" sz="28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43137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文本框 99"/>
          <p:cNvSpPr txBox="1"/>
          <p:nvPr/>
        </p:nvSpPr>
        <p:spPr>
          <a:xfrm>
            <a:off x="827088" y="2349500"/>
            <a:ext cx="7527925" cy="17541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355600"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我们每天都在汲取营养，人体必需的营养素有哪些？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84213" y="2852738"/>
            <a:ext cx="7848600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哪些食物中含有人体必需的营养素呢？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矩形 1"/>
          <p:cNvSpPr/>
          <p:nvPr/>
        </p:nvSpPr>
        <p:spPr>
          <a:xfrm>
            <a:off x="395288" y="2276475"/>
            <a:ext cx="8208962" cy="1708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分析自己从“一日食谱”中摄入了哪些营养素。</a:t>
            </a:r>
            <a:endParaRPr lang="zh-CN"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矩形 1"/>
          <p:cNvSpPr/>
          <p:nvPr/>
        </p:nvSpPr>
        <p:spPr>
          <a:xfrm>
            <a:off x="611188" y="1844675"/>
            <a:ext cx="7993062" cy="25384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我们每天要吃许多食物，摄入多种营养素。但是，是不是每种营养素都要平均摄入呢？</a:t>
            </a:r>
            <a:endParaRPr lang="zh-CN"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3" name="文本框 2"/>
          <p:cNvSpPr txBox="1"/>
          <p:nvPr/>
        </p:nvSpPr>
        <p:spPr>
          <a:xfrm>
            <a:off x="98425" y="5213350"/>
            <a:ext cx="8988425" cy="1600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观察任务：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1.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分为几层？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2.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每层分别是什么种类的食物？</a:t>
            </a:r>
            <a:endParaRPr lang="en-US" altLang="zh-CN" sz="28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3.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人体对它们有多少需求。</a:t>
            </a:r>
            <a:endParaRPr lang="zh-CN" altLang="zh-CN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8194" name="图片 1" descr="家囊饮食金字塔_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23988" y="0"/>
            <a:ext cx="6508750" cy="5229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978025" y="908050"/>
            <a:ext cx="2306638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en-US" sz="2800" b="1">
                <a:latin typeface="楷体" panose="02010609060101010101" charset="-122"/>
                <a:ea typeface="楷体" panose="02010609060101010101" charset="-122"/>
              </a:rPr>
              <a:t>不超过25克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750" y="1773238"/>
            <a:ext cx="3594100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en-US" sz="2800" b="1">
                <a:latin typeface="楷体" panose="02010609060101010101" charset="-122"/>
                <a:ea typeface="楷体" panose="02010609060101010101" charset="-122"/>
              </a:rPr>
              <a:t>150克；125-200克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58888" y="2492375"/>
            <a:ext cx="2160587" cy="9540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en-US" sz="2800" b="1">
                <a:latin typeface="楷体" panose="02010609060101010101" charset="-122"/>
                <a:ea typeface="楷体" panose="02010609060101010101" charset="-122"/>
              </a:rPr>
              <a:t>400-500克；</a:t>
            </a:r>
            <a:endParaRPr lang="en-US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en-US" altLang="en-US" sz="2800" b="1">
                <a:latin typeface="楷体" panose="02010609060101010101" charset="-122"/>
                <a:ea typeface="楷体" panose="02010609060101010101" charset="-122"/>
              </a:rPr>
              <a:t>100-200克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0825" y="3716338"/>
            <a:ext cx="2662238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en-US" sz="2800" b="1">
                <a:latin typeface="楷体" panose="02010609060101010101" charset="-122"/>
                <a:ea typeface="楷体" panose="02010609060101010101" charset="-122"/>
              </a:rPr>
              <a:t>每天300-500克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72050" y="1065213"/>
            <a:ext cx="2824163" cy="522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油、糖、盐类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70525" y="1854200"/>
            <a:ext cx="371157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奶豆类、肉鱼蛋类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65825" y="2636838"/>
            <a:ext cx="2290763" cy="523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蔬菜水果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530975" y="3622675"/>
            <a:ext cx="1939925" cy="522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latin typeface="楷体" panose="02010609060101010101" charset="-122"/>
                <a:ea typeface="楷体" panose="02010609060101010101" charset="-122"/>
              </a:rPr>
              <a:t>五谷主食</a:t>
            </a:r>
            <a:endParaRPr lang="zh-CN" altLang="en-US" sz="2800" b="1" dirty="0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矩形 1"/>
          <p:cNvSpPr/>
          <p:nvPr/>
        </p:nvSpPr>
        <p:spPr>
          <a:xfrm>
            <a:off x="684213" y="2060575"/>
            <a:ext cx="7991475" cy="1708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zh-CN" sz="3600" b="1">
                <a:latin typeface="楷体" panose="02010609060101010101" charset="-122"/>
                <a:ea typeface="楷体" panose="02010609060101010101" charset="-122"/>
              </a:rPr>
              <a:t>每个人都有自己的饮食喜好。能不能只吃自己喜欢的食物？</a:t>
            </a:r>
            <a:endParaRPr lang="zh-CN"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矩形 1"/>
          <p:cNvSpPr/>
          <p:nvPr/>
        </p:nvSpPr>
        <p:spPr>
          <a:xfrm>
            <a:off x="684213" y="1700213"/>
            <a:ext cx="7775575" cy="337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zh-CN" sz="3600" b="1">
                <a:latin typeface="楷体" panose="02010609060101010101" charset="-122"/>
                <a:ea typeface="楷体" panose="02010609060101010101" charset="-122"/>
              </a:rPr>
              <a:t>观察对照先前记录的一日食谱，看看有没有做到营养均衡，全面适量。</a:t>
            </a:r>
            <a:endParaRPr lang="en-US"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zh-CN" sz="3600" b="1">
                <a:latin typeface="楷体" panose="02010609060101010101" charset="-122"/>
                <a:ea typeface="楷体" panose="02010609060101010101" charset="-122"/>
              </a:rPr>
              <a:t>是否有不均衡需要调整的地方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？</a:t>
            </a:r>
            <a:r>
              <a:rPr lang="zh-CN" altLang="zh-CN" sz="3600" b="1">
                <a:latin typeface="楷体" panose="02010609060101010101" charset="-122"/>
                <a:ea typeface="楷体" panose="02010609060101010101" charset="-122"/>
              </a:rPr>
              <a:t> </a:t>
            </a:r>
            <a:endParaRPr lang="zh-CN" altLang="zh-CN" sz="3600" b="1"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50000"/>
              </a:lnSpc>
            </a:pPr>
            <a:endParaRPr lang="zh-CN" altLang="en-US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矩形 1"/>
          <p:cNvSpPr/>
          <p:nvPr/>
        </p:nvSpPr>
        <p:spPr>
          <a:xfrm>
            <a:off x="611188" y="1268413"/>
            <a:ext cx="8137525" cy="337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</a:rPr>
              <a:t>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</a:rPr>
              <a:t>我们知道了营养菜餐的标准，如果让你设计一日三餐的食谱，结合你所了解到的人体必需的营养素和它们的需求量，你会怎样安排搭配？</a:t>
            </a:r>
            <a:endParaRPr lang="zh-CN" altLang="zh-CN" sz="36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WPS 演示</Application>
  <PresentationFormat>全屏显示(4:3)</PresentationFormat>
  <Paragraphs>104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楷体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何潇</dc:creator>
  <cp:lastModifiedBy>种出草原的兜菇凉</cp:lastModifiedBy>
  <cp:revision>13</cp:revision>
  <dcterms:created xsi:type="dcterms:W3CDTF">2017-10-30T05:26:33Z</dcterms:created>
  <dcterms:modified xsi:type="dcterms:W3CDTF">2020-03-02T09:47:29Z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