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6"/>
  </p:notesMasterIdLst>
  <p:handoutMasterIdLst>
    <p:handoutMasterId r:id="rId19"/>
  </p:handoutMasterIdLst>
  <p:sldIdLst>
    <p:sldId id="1002" r:id="rId3"/>
    <p:sldId id="1052" r:id="rId4"/>
    <p:sldId id="523" r:id="rId5"/>
    <p:sldId id="978" r:id="rId7"/>
    <p:sldId id="1020" r:id="rId8"/>
    <p:sldId id="1021" r:id="rId9"/>
    <p:sldId id="632" r:id="rId10"/>
    <p:sldId id="634" r:id="rId11"/>
    <p:sldId id="1091" r:id="rId12"/>
    <p:sldId id="1019" r:id="rId13"/>
    <p:sldId id="748" r:id="rId14"/>
    <p:sldId id="586" r:id="rId15"/>
    <p:sldId id="993" r:id="rId16"/>
    <p:sldId id="923" r:id="rId17"/>
    <p:sldId id="1003" r:id="rId18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FF0000"/>
    <a:srgbClr val="0066CC"/>
    <a:srgbClr val="FF6600"/>
    <a:srgbClr val="FFFFCC"/>
    <a:srgbClr val="CC3300"/>
    <a:srgbClr val="FFFFFF"/>
    <a:srgbClr val="00B050"/>
    <a:srgbClr val="A383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245" autoAdjust="0"/>
    <p:restoredTop sz="94660"/>
  </p:normalViewPr>
  <p:slideViewPr>
    <p:cSldViewPr>
      <p:cViewPr varScale="1">
        <p:scale>
          <a:sx n="114" d="100"/>
          <a:sy n="114" d="100"/>
        </p:scale>
        <p:origin x="-114" y="-186"/>
      </p:cViewPr>
      <p:guideLst>
        <p:guide orient="horz" pos="2618"/>
        <p:guide pos="161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578"/>
    </p:cViewPr>
  </p:sorterViewPr>
  <p:notesViewPr>
    <p:cSldViewPr>
      <p:cViewPr varScale="1">
        <p:scale>
          <a:sx n="65" d="100"/>
          <a:sy n="65" d="100"/>
        </p:scale>
        <p:origin x="-2502" y="-114"/>
      </p:cViewPr>
      <p:guideLst>
        <p:guide orient="horz" pos="3076"/>
        <p:guide pos="22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C8EF0-063C-4EC8-822D-D4BEE606CB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F7337-2D4C-4836-9F96-E27918AAD3E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2E35E-6DB1-4671-AA13-E9173BD066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CD010-A9A3-4117-BFBF-9C1583B3E14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514D-1C19-4227-9FDB-AE9C2557C6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D010-A9A3-4117-BFBF-9C1583B3E1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D010-A9A3-4117-BFBF-9C1583B3E1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D010-A9A3-4117-BFBF-9C1583B3E1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D010-A9A3-4117-BFBF-9C1583B3E1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D010-A9A3-4117-BFBF-9C1583B3E1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D010-A9A3-4117-BFBF-9C1583B3E1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123478"/>
            <a:ext cx="915984" cy="36004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 flipH="1">
            <a:off x="1" y="123478"/>
            <a:ext cx="2771800" cy="216000"/>
          </a:xfrm>
          <a:prstGeom prst="rect">
            <a:avLst/>
          </a:prstGeom>
          <a:gradFill flip="none" rotWithShape="1">
            <a:gsLst>
              <a:gs pos="40000">
                <a:schemeClr val="accent5">
                  <a:lumMod val="60000"/>
                  <a:lumOff val="40000"/>
                </a:schemeClr>
              </a:gs>
              <a:gs pos="97000">
                <a:schemeClr val="bg1">
                  <a:alpha val="0"/>
                </a:schemeClr>
              </a:gs>
              <a:gs pos="70000">
                <a:schemeClr val="accent5">
                  <a:lumMod val="40000"/>
                  <a:lumOff val="60000"/>
                  <a:alpha val="76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文本框 10"/>
          <p:cNvSpPr txBox="1"/>
          <p:nvPr/>
        </p:nvSpPr>
        <p:spPr>
          <a:xfrm>
            <a:off x="94449" y="77589"/>
            <a:ext cx="1531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400" b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13 </a:t>
            </a:r>
            <a:r>
              <a:rPr kumimoji="1" lang="zh-CN" altLang="en-US" sz="1400" b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人物描写一组</a:t>
            </a:r>
            <a:endParaRPr kumimoji="1" lang="zh-CN" altLang="en-US" sz="1400" b="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7" name="组合 6"/>
          <p:cNvGrpSpPr/>
          <p:nvPr userDrawn="1"/>
        </p:nvGrpSpPr>
        <p:grpSpPr>
          <a:xfrm>
            <a:off x="-11811" y="4587974"/>
            <a:ext cx="9143999" cy="459928"/>
            <a:chOff x="2386013" y="9491663"/>
            <a:chExt cx="4770438" cy="315912"/>
          </a:xfrm>
        </p:grpSpPr>
        <p:sp>
          <p:nvSpPr>
            <p:cNvPr id="8" name="Freeform 1246"/>
            <p:cNvSpPr/>
            <p:nvPr/>
          </p:nvSpPr>
          <p:spPr bwMode="auto">
            <a:xfrm>
              <a:off x="2759075" y="9491663"/>
              <a:ext cx="174625" cy="285750"/>
            </a:xfrm>
            <a:custGeom>
              <a:avLst/>
              <a:gdLst>
                <a:gd name="T0" fmla="*/ 47 w 51"/>
                <a:gd name="T1" fmla="*/ 2 h 83"/>
                <a:gd name="T2" fmla="*/ 50 w 51"/>
                <a:gd name="T3" fmla="*/ 30 h 83"/>
                <a:gd name="T4" fmla="*/ 46 w 51"/>
                <a:gd name="T5" fmla="*/ 52 h 83"/>
                <a:gd name="T6" fmla="*/ 38 w 51"/>
                <a:gd name="T7" fmla="*/ 61 h 83"/>
                <a:gd name="T8" fmla="*/ 22 w 51"/>
                <a:gd name="T9" fmla="*/ 68 h 83"/>
                <a:gd name="T10" fmla="*/ 19 w 51"/>
                <a:gd name="T11" fmla="*/ 74 h 83"/>
                <a:gd name="T12" fmla="*/ 22 w 51"/>
                <a:gd name="T13" fmla="*/ 79 h 83"/>
                <a:gd name="T14" fmla="*/ 19 w 51"/>
                <a:gd name="T15" fmla="*/ 81 h 83"/>
                <a:gd name="T16" fmla="*/ 17 w 51"/>
                <a:gd name="T17" fmla="*/ 69 h 83"/>
                <a:gd name="T18" fmla="*/ 4 w 51"/>
                <a:gd name="T19" fmla="*/ 52 h 83"/>
                <a:gd name="T20" fmla="*/ 35 w 51"/>
                <a:gd name="T21" fmla="*/ 5 h 83"/>
                <a:gd name="T22" fmla="*/ 47 w 51"/>
                <a:gd name="T23" fmla="*/ 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" h="83">
                  <a:moveTo>
                    <a:pt x="47" y="2"/>
                  </a:moveTo>
                  <a:cubicBezTo>
                    <a:pt x="50" y="11"/>
                    <a:pt x="51" y="21"/>
                    <a:pt x="50" y="30"/>
                  </a:cubicBezTo>
                  <a:cubicBezTo>
                    <a:pt x="50" y="37"/>
                    <a:pt x="50" y="46"/>
                    <a:pt x="46" y="52"/>
                  </a:cubicBezTo>
                  <a:cubicBezTo>
                    <a:pt x="44" y="56"/>
                    <a:pt x="41" y="59"/>
                    <a:pt x="38" y="61"/>
                  </a:cubicBezTo>
                  <a:cubicBezTo>
                    <a:pt x="33" y="65"/>
                    <a:pt x="27" y="66"/>
                    <a:pt x="22" y="68"/>
                  </a:cubicBezTo>
                  <a:cubicBezTo>
                    <a:pt x="19" y="69"/>
                    <a:pt x="18" y="71"/>
                    <a:pt x="19" y="74"/>
                  </a:cubicBezTo>
                  <a:cubicBezTo>
                    <a:pt x="19" y="76"/>
                    <a:pt x="22" y="78"/>
                    <a:pt x="22" y="79"/>
                  </a:cubicBezTo>
                  <a:cubicBezTo>
                    <a:pt x="22" y="82"/>
                    <a:pt x="21" y="83"/>
                    <a:pt x="19" y="81"/>
                  </a:cubicBezTo>
                  <a:cubicBezTo>
                    <a:pt x="16" y="79"/>
                    <a:pt x="16" y="72"/>
                    <a:pt x="17" y="69"/>
                  </a:cubicBezTo>
                  <a:cubicBezTo>
                    <a:pt x="11" y="66"/>
                    <a:pt x="6" y="57"/>
                    <a:pt x="4" y="52"/>
                  </a:cubicBezTo>
                  <a:cubicBezTo>
                    <a:pt x="0" y="30"/>
                    <a:pt x="17" y="12"/>
                    <a:pt x="35" y="5"/>
                  </a:cubicBezTo>
                  <a:cubicBezTo>
                    <a:pt x="36" y="4"/>
                    <a:pt x="46" y="0"/>
                    <a:pt x="47" y="2"/>
                  </a:cubicBezTo>
                  <a:close/>
                </a:path>
              </a:pathLst>
            </a:custGeom>
            <a:solidFill>
              <a:srgbClr val="C2D3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9" name="Freeform 1247"/>
            <p:cNvSpPr/>
            <p:nvPr/>
          </p:nvSpPr>
          <p:spPr bwMode="auto">
            <a:xfrm>
              <a:off x="3294063" y="9574213"/>
              <a:ext cx="273050" cy="174625"/>
            </a:xfrm>
            <a:custGeom>
              <a:avLst/>
              <a:gdLst>
                <a:gd name="T0" fmla="*/ 79 w 80"/>
                <a:gd name="T1" fmla="*/ 20 h 51"/>
                <a:gd name="T2" fmla="*/ 60 w 80"/>
                <a:gd name="T3" fmla="*/ 40 h 51"/>
                <a:gd name="T4" fmla="*/ 39 w 80"/>
                <a:gd name="T5" fmla="*/ 50 h 51"/>
                <a:gd name="T6" fmla="*/ 27 w 80"/>
                <a:gd name="T7" fmla="*/ 49 h 51"/>
                <a:gd name="T8" fmla="*/ 12 w 80"/>
                <a:gd name="T9" fmla="*/ 41 h 51"/>
                <a:gd name="T10" fmla="*/ 5 w 80"/>
                <a:gd name="T11" fmla="*/ 42 h 51"/>
                <a:gd name="T12" fmla="*/ 3 w 80"/>
                <a:gd name="T13" fmla="*/ 48 h 51"/>
                <a:gd name="T14" fmla="*/ 0 w 80"/>
                <a:gd name="T15" fmla="*/ 46 h 51"/>
                <a:gd name="T16" fmla="*/ 8 w 80"/>
                <a:gd name="T17" fmla="*/ 37 h 51"/>
                <a:gd name="T18" fmla="*/ 14 w 80"/>
                <a:gd name="T19" fmla="*/ 17 h 51"/>
                <a:gd name="T20" fmla="*/ 71 w 80"/>
                <a:gd name="T21" fmla="*/ 12 h 51"/>
                <a:gd name="T22" fmla="*/ 79 w 80"/>
                <a:gd name="T23" fmla="*/ 2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0" h="51">
                  <a:moveTo>
                    <a:pt x="79" y="20"/>
                  </a:moveTo>
                  <a:cubicBezTo>
                    <a:pt x="74" y="28"/>
                    <a:pt x="67" y="34"/>
                    <a:pt x="60" y="40"/>
                  </a:cubicBezTo>
                  <a:cubicBezTo>
                    <a:pt x="54" y="44"/>
                    <a:pt x="47" y="49"/>
                    <a:pt x="39" y="50"/>
                  </a:cubicBezTo>
                  <a:cubicBezTo>
                    <a:pt x="35" y="51"/>
                    <a:pt x="31" y="50"/>
                    <a:pt x="27" y="49"/>
                  </a:cubicBezTo>
                  <a:cubicBezTo>
                    <a:pt x="22" y="47"/>
                    <a:pt x="17" y="44"/>
                    <a:pt x="12" y="41"/>
                  </a:cubicBezTo>
                  <a:cubicBezTo>
                    <a:pt x="10" y="39"/>
                    <a:pt x="7" y="40"/>
                    <a:pt x="5" y="42"/>
                  </a:cubicBezTo>
                  <a:cubicBezTo>
                    <a:pt x="4" y="43"/>
                    <a:pt x="4" y="47"/>
                    <a:pt x="3" y="48"/>
                  </a:cubicBezTo>
                  <a:cubicBezTo>
                    <a:pt x="2" y="49"/>
                    <a:pt x="0" y="49"/>
                    <a:pt x="0" y="46"/>
                  </a:cubicBezTo>
                  <a:cubicBezTo>
                    <a:pt x="0" y="42"/>
                    <a:pt x="5" y="38"/>
                    <a:pt x="8" y="37"/>
                  </a:cubicBezTo>
                  <a:cubicBezTo>
                    <a:pt x="7" y="31"/>
                    <a:pt x="11" y="21"/>
                    <a:pt x="14" y="17"/>
                  </a:cubicBezTo>
                  <a:cubicBezTo>
                    <a:pt x="29" y="0"/>
                    <a:pt x="53" y="2"/>
                    <a:pt x="71" y="12"/>
                  </a:cubicBezTo>
                  <a:cubicBezTo>
                    <a:pt x="71" y="13"/>
                    <a:pt x="80" y="18"/>
                    <a:pt x="79" y="20"/>
                  </a:cubicBezTo>
                  <a:close/>
                </a:path>
              </a:pathLst>
            </a:custGeom>
            <a:solidFill>
              <a:srgbClr val="C2D3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" name="Freeform 1248"/>
            <p:cNvSpPr>
              <a:spLocks noEditPoints="1"/>
            </p:cNvSpPr>
            <p:nvPr/>
          </p:nvSpPr>
          <p:spPr bwMode="auto">
            <a:xfrm>
              <a:off x="2557463" y="9577388"/>
              <a:ext cx="130175" cy="158750"/>
            </a:xfrm>
            <a:custGeom>
              <a:avLst/>
              <a:gdLst>
                <a:gd name="T0" fmla="*/ 36 w 38"/>
                <a:gd name="T1" fmla="*/ 46 h 46"/>
                <a:gd name="T2" fmla="*/ 0 w 38"/>
                <a:gd name="T3" fmla="*/ 8 h 46"/>
                <a:gd name="T4" fmla="*/ 0 w 38"/>
                <a:gd name="T5" fmla="*/ 8 h 46"/>
                <a:gd name="T6" fmla="*/ 1 w 38"/>
                <a:gd name="T7" fmla="*/ 1 h 46"/>
                <a:gd name="T8" fmla="*/ 1 w 38"/>
                <a:gd name="T9" fmla="*/ 1 h 46"/>
                <a:gd name="T10" fmla="*/ 2 w 38"/>
                <a:gd name="T11" fmla="*/ 0 h 46"/>
                <a:gd name="T12" fmla="*/ 2 w 38"/>
                <a:gd name="T13" fmla="*/ 0 h 46"/>
                <a:gd name="T14" fmla="*/ 4 w 38"/>
                <a:gd name="T15" fmla="*/ 0 h 46"/>
                <a:gd name="T16" fmla="*/ 4 w 38"/>
                <a:gd name="T17" fmla="*/ 0 h 46"/>
                <a:gd name="T18" fmla="*/ 38 w 38"/>
                <a:gd name="T19" fmla="*/ 37 h 46"/>
                <a:gd name="T20" fmla="*/ 38 w 38"/>
                <a:gd name="T21" fmla="*/ 37 h 46"/>
                <a:gd name="T22" fmla="*/ 38 w 38"/>
                <a:gd name="T23" fmla="*/ 45 h 46"/>
                <a:gd name="T24" fmla="*/ 38 w 38"/>
                <a:gd name="T25" fmla="*/ 45 h 46"/>
                <a:gd name="T26" fmla="*/ 37 w 38"/>
                <a:gd name="T27" fmla="*/ 46 h 46"/>
                <a:gd name="T28" fmla="*/ 37 w 38"/>
                <a:gd name="T29" fmla="*/ 46 h 46"/>
                <a:gd name="T30" fmla="*/ 37 w 38"/>
                <a:gd name="T31" fmla="*/ 46 h 46"/>
                <a:gd name="T32" fmla="*/ 37 w 38"/>
                <a:gd name="T33" fmla="*/ 46 h 46"/>
                <a:gd name="T34" fmla="*/ 37 w 38"/>
                <a:gd name="T35" fmla="*/ 46 h 46"/>
                <a:gd name="T36" fmla="*/ 37 w 38"/>
                <a:gd name="T37" fmla="*/ 46 h 46"/>
                <a:gd name="T38" fmla="*/ 37 w 38"/>
                <a:gd name="T39" fmla="*/ 46 h 46"/>
                <a:gd name="T40" fmla="*/ 37 w 38"/>
                <a:gd name="T41" fmla="*/ 46 h 46"/>
                <a:gd name="T42" fmla="*/ 37 w 38"/>
                <a:gd name="T43" fmla="*/ 46 h 46"/>
                <a:gd name="T44" fmla="*/ 37 w 38"/>
                <a:gd name="T45" fmla="*/ 46 h 46"/>
                <a:gd name="T46" fmla="*/ 37 w 38"/>
                <a:gd name="T47" fmla="*/ 46 h 46"/>
                <a:gd name="T48" fmla="*/ 37 w 38"/>
                <a:gd name="T49" fmla="*/ 46 h 46"/>
                <a:gd name="T50" fmla="*/ 36 w 38"/>
                <a:gd name="T51" fmla="*/ 46 h 46"/>
                <a:gd name="T52" fmla="*/ 2 w 38"/>
                <a:gd name="T53" fmla="*/ 8 h 46"/>
                <a:gd name="T54" fmla="*/ 34 w 38"/>
                <a:gd name="T55" fmla="*/ 43 h 46"/>
                <a:gd name="T56" fmla="*/ 34 w 38"/>
                <a:gd name="T57" fmla="*/ 43 h 46"/>
                <a:gd name="T58" fmla="*/ 10 w 38"/>
                <a:gd name="T59" fmla="*/ 9 h 46"/>
                <a:gd name="T60" fmla="*/ 10 w 38"/>
                <a:gd name="T61" fmla="*/ 9 h 46"/>
                <a:gd name="T62" fmla="*/ 10 w 38"/>
                <a:gd name="T63" fmla="*/ 8 h 46"/>
                <a:gd name="T64" fmla="*/ 10 w 38"/>
                <a:gd name="T65" fmla="*/ 8 h 46"/>
                <a:gd name="T66" fmla="*/ 12 w 38"/>
                <a:gd name="T67" fmla="*/ 8 h 46"/>
                <a:gd name="T68" fmla="*/ 12 w 38"/>
                <a:gd name="T69" fmla="*/ 8 h 46"/>
                <a:gd name="T70" fmla="*/ 36 w 38"/>
                <a:gd name="T71" fmla="*/ 42 h 46"/>
                <a:gd name="T72" fmla="*/ 36 w 38"/>
                <a:gd name="T73" fmla="*/ 42 h 46"/>
                <a:gd name="T74" fmla="*/ 36 w 38"/>
                <a:gd name="T75" fmla="*/ 37 h 46"/>
                <a:gd name="T76" fmla="*/ 36 w 38"/>
                <a:gd name="T77" fmla="*/ 37 h 46"/>
                <a:gd name="T78" fmla="*/ 4 w 38"/>
                <a:gd name="T79" fmla="*/ 2 h 46"/>
                <a:gd name="T80" fmla="*/ 4 w 38"/>
                <a:gd name="T81" fmla="*/ 2 h 46"/>
                <a:gd name="T82" fmla="*/ 3 w 38"/>
                <a:gd name="T83" fmla="*/ 2 h 46"/>
                <a:gd name="T84" fmla="*/ 3 w 38"/>
                <a:gd name="T85" fmla="*/ 2 h 46"/>
                <a:gd name="T86" fmla="*/ 2 w 38"/>
                <a:gd name="T87" fmla="*/ 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8" h="46">
                  <a:moveTo>
                    <a:pt x="36" y="46"/>
                  </a:moveTo>
                  <a:cubicBezTo>
                    <a:pt x="17" y="39"/>
                    <a:pt x="0" y="30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6"/>
                    <a:pt x="0" y="3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4" y="0"/>
                    <a:pt x="38" y="17"/>
                    <a:pt x="38" y="37"/>
                  </a:cubicBezTo>
                  <a:cubicBezTo>
                    <a:pt x="38" y="37"/>
                    <a:pt x="38" y="37"/>
                    <a:pt x="38" y="37"/>
                  </a:cubicBezTo>
                  <a:cubicBezTo>
                    <a:pt x="38" y="39"/>
                    <a:pt x="38" y="42"/>
                    <a:pt x="38" y="45"/>
                  </a:cubicBezTo>
                  <a:cubicBezTo>
                    <a:pt x="38" y="45"/>
                    <a:pt x="38" y="45"/>
                    <a:pt x="38" y="45"/>
                  </a:cubicBezTo>
                  <a:cubicBezTo>
                    <a:pt x="38" y="45"/>
                    <a:pt x="37" y="45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6" y="46"/>
                    <a:pt x="36" y="46"/>
                  </a:cubicBezTo>
                  <a:close/>
                  <a:moveTo>
                    <a:pt x="2" y="8"/>
                  </a:moveTo>
                  <a:cubicBezTo>
                    <a:pt x="2" y="28"/>
                    <a:pt x="16" y="36"/>
                    <a:pt x="34" y="43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8" y="31"/>
                    <a:pt x="20" y="18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1" y="8"/>
                    <a:pt x="11" y="7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21" y="17"/>
                    <a:pt x="29" y="30"/>
                    <a:pt x="36" y="42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6" y="40"/>
                    <a:pt x="36" y="38"/>
                    <a:pt x="3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18"/>
                    <a:pt x="2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4"/>
                    <a:pt x="2" y="6"/>
                    <a:pt x="2" y="8"/>
                  </a:cubicBezTo>
                  <a:close/>
                </a:path>
              </a:pathLst>
            </a:custGeom>
            <a:solidFill>
              <a:srgbClr val="76B7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1" name="Freeform 1249"/>
            <p:cNvSpPr>
              <a:spLocks noEditPoints="1"/>
            </p:cNvSpPr>
            <p:nvPr/>
          </p:nvSpPr>
          <p:spPr bwMode="auto">
            <a:xfrm>
              <a:off x="2414588" y="9694863"/>
              <a:ext cx="122238" cy="82550"/>
            </a:xfrm>
            <a:custGeom>
              <a:avLst/>
              <a:gdLst>
                <a:gd name="T0" fmla="*/ 36 w 36"/>
                <a:gd name="T1" fmla="*/ 12 h 24"/>
                <a:gd name="T2" fmla="*/ 4 w 36"/>
                <a:gd name="T3" fmla="*/ 16 h 24"/>
                <a:gd name="T4" fmla="*/ 4 w 36"/>
                <a:gd name="T5" fmla="*/ 16 h 24"/>
                <a:gd name="T6" fmla="*/ 0 w 36"/>
                <a:gd name="T7" fmla="*/ 13 h 24"/>
                <a:gd name="T8" fmla="*/ 0 w 36"/>
                <a:gd name="T9" fmla="*/ 13 h 24"/>
                <a:gd name="T10" fmla="*/ 0 w 36"/>
                <a:gd name="T11" fmla="*/ 12 h 24"/>
                <a:gd name="T12" fmla="*/ 0 w 36"/>
                <a:gd name="T13" fmla="*/ 12 h 24"/>
                <a:gd name="T14" fmla="*/ 1 w 36"/>
                <a:gd name="T15" fmla="*/ 10 h 24"/>
                <a:gd name="T16" fmla="*/ 1 w 36"/>
                <a:gd name="T17" fmla="*/ 10 h 24"/>
                <a:gd name="T18" fmla="*/ 33 w 36"/>
                <a:gd name="T19" fmla="*/ 8 h 24"/>
                <a:gd name="T20" fmla="*/ 33 w 36"/>
                <a:gd name="T21" fmla="*/ 8 h 24"/>
                <a:gd name="T22" fmla="*/ 36 w 36"/>
                <a:gd name="T23" fmla="*/ 11 h 24"/>
                <a:gd name="T24" fmla="*/ 36 w 36"/>
                <a:gd name="T25" fmla="*/ 11 h 24"/>
                <a:gd name="T26" fmla="*/ 36 w 36"/>
                <a:gd name="T27" fmla="*/ 12 h 24"/>
                <a:gd name="T28" fmla="*/ 36 w 36"/>
                <a:gd name="T29" fmla="*/ 12 h 24"/>
                <a:gd name="T30" fmla="*/ 36 w 36"/>
                <a:gd name="T31" fmla="*/ 12 h 24"/>
                <a:gd name="T32" fmla="*/ 36 w 36"/>
                <a:gd name="T33" fmla="*/ 12 h 24"/>
                <a:gd name="T34" fmla="*/ 36 w 36"/>
                <a:gd name="T35" fmla="*/ 12 h 24"/>
                <a:gd name="T36" fmla="*/ 36 w 36"/>
                <a:gd name="T37" fmla="*/ 12 h 24"/>
                <a:gd name="T38" fmla="*/ 36 w 36"/>
                <a:gd name="T39" fmla="*/ 12 h 24"/>
                <a:gd name="T40" fmla="*/ 36 w 36"/>
                <a:gd name="T41" fmla="*/ 12 h 24"/>
                <a:gd name="T42" fmla="*/ 36 w 36"/>
                <a:gd name="T43" fmla="*/ 12 h 24"/>
                <a:gd name="T44" fmla="*/ 36 w 36"/>
                <a:gd name="T45" fmla="*/ 12 h 24"/>
                <a:gd name="T46" fmla="*/ 36 w 36"/>
                <a:gd name="T47" fmla="*/ 12 h 24"/>
                <a:gd name="T48" fmla="*/ 36 w 36"/>
                <a:gd name="T49" fmla="*/ 12 h 24"/>
                <a:gd name="T50" fmla="*/ 36 w 36"/>
                <a:gd name="T51" fmla="*/ 12 h 24"/>
                <a:gd name="T52" fmla="*/ 4 w 36"/>
                <a:gd name="T53" fmla="*/ 15 h 24"/>
                <a:gd name="T54" fmla="*/ 34 w 36"/>
                <a:gd name="T55" fmla="*/ 12 h 24"/>
                <a:gd name="T56" fmla="*/ 34 w 36"/>
                <a:gd name="T57" fmla="*/ 12 h 24"/>
                <a:gd name="T58" fmla="*/ 8 w 36"/>
                <a:gd name="T59" fmla="*/ 11 h 24"/>
                <a:gd name="T60" fmla="*/ 8 w 36"/>
                <a:gd name="T61" fmla="*/ 11 h 24"/>
                <a:gd name="T62" fmla="*/ 7 w 36"/>
                <a:gd name="T63" fmla="*/ 11 h 24"/>
                <a:gd name="T64" fmla="*/ 7 w 36"/>
                <a:gd name="T65" fmla="*/ 11 h 24"/>
                <a:gd name="T66" fmla="*/ 8 w 36"/>
                <a:gd name="T67" fmla="*/ 10 h 24"/>
                <a:gd name="T68" fmla="*/ 8 w 36"/>
                <a:gd name="T69" fmla="*/ 10 h 24"/>
                <a:gd name="T70" fmla="*/ 34 w 36"/>
                <a:gd name="T71" fmla="*/ 11 h 24"/>
                <a:gd name="T72" fmla="*/ 34 w 36"/>
                <a:gd name="T73" fmla="*/ 11 h 24"/>
                <a:gd name="T74" fmla="*/ 32 w 36"/>
                <a:gd name="T75" fmla="*/ 9 h 24"/>
                <a:gd name="T76" fmla="*/ 32 w 36"/>
                <a:gd name="T77" fmla="*/ 9 h 24"/>
                <a:gd name="T78" fmla="*/ 2 w 36"/>
                <a:gd name="T79" fmla="*/ 11 h 24"/>
                <a:gd name="T80" fmla="*/ 2 w 36"/>
                <a:gd name="T81" fmla="*/ 11 h 24"/>
                <a:gd name="T82" fmla="*/ 1 w 36"/>
                <a:gd name="T83" fmla="*/ 12 h 24"/>
                <a:gd name="T84" fmla="*/ 1 w 36"/>
                <a:gd name="T85" fmla="*/ 12 h 24"/>
                <a:gd name="T86" fmla="*/ 4 w 36"/>
                <a:gd name="T87" fmla="*/ 15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6" h="24">
                  <a:moveTo>
                    <a:pt x="36" y="12"/>
                  </a:moveTo>
                  <a:cubicBezTo>
                    <a:pt x="25" y="19"/>
                    <a:pt x="14" y="24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" y="15"/>
                    <a:pt x="1" y="14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1" y="11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8" y="1"/>
                    <a:pt x="23" y="0"/>
                    <a:pt x="33" y="8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4" y="9"/>
                    <a:pt x="35" y="10"/>
                    <a:pt x="36" y="11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6" y="11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lose/>
                  <a:moveTo>
                    <a:pt x="4" y="15"/>
                  </a:moveTo>
                  <a:cubicBezTo>
                    <a:pt x="14" y="22"/>
                    <a:pt x="24" y="19"/>
                    <a:pt x="34" y="12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26" y="11"/>
                    <a:pt x="16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11"/>
                    <a:pt x="7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0"/>
                    <a:pt x="7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16" y="9"/>
                    <a:pt x="26" y="10"/>
                    <a:pt x="34" y="11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3" y="10"/>
                    <a:pt x="33" y="9"/>
                    <a:pt x="32" y="9"/>
                  </a:cubicBezTo>
                  <a:cubicBezTo>
                    <a:pt x="32" y="9"/>
                    <a:pt x="32" y="9"/>
                    <a:pt x="32" y="9"/>
                  </a:cubicBezTo>
                  <a:cubicBezTo>
                    <a:pt x="23" y="2"/>
                    <a:pt x="9" y="2"/>
                    <a:pt x="2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2" y="13"/>
                    <a:pt x="3" y="14"/>
                    <a:pt x="4" y="15"/>
                  </a:cubicBezTo>
                  <a:close/>
                </a:path>
              </a:pathLst>
            </a:custGeom>
            <a:solidFill>
              <a:srgbClr val="C2D3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2" name="Freeform 1250"/>
            <p:cNvSpPr>
              <a:spLocks noEditPoints="1"/>
            </p:cNvSpPr>
            <p:nvPr/>
          </p:nvSpPr>
          <p:spPr bwMode="auto">
            <a:xfrm>
              <a:off x="3016250" y="9625013"/>
              <a:ext cx="168275" cy="138112"/>
            </a:xfrm>
            <a:custGeom>
              <a:avLst/>
              <a:gdLst>
                <a:gd name="T0" fmla="*/ 48 w 49"/>
                <a:gd name="T1" fmla="*/ 40 h 40"/>
                <a:gd name="T2" fmla="*/ 2 w 49"/>
                <a:gd name="T3" fmla="*/ 16 h 40"/>
                <a:gd name="T4" fmla="*/ 2 w 49"/>
                <a:gd name="T5" fmla="*/ 16 h 40"/>
                <a:gd name="T6" fmla="*/ 0 w 49"/>
                <a:gd name="T7" fmla="*/ 8 h 40"/>
                <a:gd name="T8" fmla="*/ 0 w 49"/>
                <a:gd name="T9" fmla="*/ 8 h 40"/>
                <a:gd name="T10" fmla="*/ 1 w 49"/>
                <a:gd name="T11" fmla="*/ 7 h 40"/>
                <a:gd name="T12" fmla="*/ 1 w 49"/>
                <a:gd name="T13" fmla="*/ 7 h 40"/>
                <a:gd name="T14" fmla="*/ 4 w 49"/>
                <a:gd name="T15" fmla="*/ 6 h 40"/>
                <a:gd name="T16" fmla="*/ 4 w 49"/>
                <a:gd name="T17" fmla="*/ 6 h 40"/>
                <a:gd name="T18" fmla="*/ 47 w 49"/>
                <a:gd name="T19" fmla="*/ 31 h 40"/>
                <a:gd name="T20" fmla="*/ 47 w 49"/>
                <a:gd name="T21" fmla="*/ 31 h 40"/>
                <a:gd name="T22" fmla="*/ 49 w 49"/>
                <a:gd name="T23" fmla="*/ 39 h 40"/>
                <a:gd name="T24" fmla="*/ 49 w 49"/>
                <a:gd name="T25" fmla="*/ 39 h 40"/>
                <a:gd name="T26" fmla="*/ 49 w 49"/>
                <a:gd name="T27" fmla="*/ 40 h 40"/>
                <a:gd name="T28" fmla="*/ 49 w 49"/>
                <a:gd name="T29" fmla="*/ 40 h 40"/>
                <a:gd name="T30" fmla="*/ 49 w 49"/>
                <a:gd name="T31" fmla="*/ 40 h 40"/>
                <a:gd name="T32" fmla="*/ 49 w 49"/>
                <a:gd name="T33" fmla="*/ 40 h 40"/>
                <a:gd name="T34" fmla="*/ 49 w 49"/>
                <a:gd name="T35" fmla="*/ 40 h 40"/>
                <a:gd name="T36" fmla="*/ 49 w 49"/>
                <a:gd name="T37" fmla="*/ 40 h 40"/>
                <a:gd name="T38" fmla="*/ 49 w 49"/>
                <a:gd name="T39" fmla="*/ 40 h 40"/>
                <a:gd name="T40" fmla="*/ 49 w 49"/>
                <a:gd name="T41" fmla="*/ 40 h 40"/>
                <a:gd name="T42" fmla="*/ 49 w 49"/>
                <a:gd name="T43" fmla="*/ 40 h 40"/>
                <a:gd name="T44" fmla="*/ 49 w 49"/>
                <a:gd name="T45" fmla="*/ 40 h 40"/>
                <a:gd name="T46" fmla="*/ 48 w 49"/>
                <a:gd name="T47" fmla="*/ 40 h 40"/>
                <a:gd name="T48" fmla="*/ 48 w 49"/>
                <a:gd name="T49" fmla="*/ 40 h 40"/>
                <a:gd name="T50" fmla="*/ 48 w 49"/>
                <a:gd name="T51" fmla="*/ 40 h 40"/>
                <a:gd name="T52" fmla="*/ 4 w 49"/>
                <a:gd name="T53" fmla="*/ 15 h 40"/>
                <a:gd name="T54" fmla="*/ 45 w 49"/>
                <a:gd name="T55" fmla="*/ 38 h 40"/>
                <a:gd name="T56" fmla="*/ 45 w 49"/>
                <a:gd name="T57" fmla="*/ 38 h 40"/>
                <a:gd name="T58" fmla="*/ 12 w 49"/>
                <a:gd name="T59" fmla="*/ 13 h 40"/>
                <a:gd name="T60" fmla="*/ 12 w 49"/>
                <a:gd name="T61" fmla="*/ 13 h 40"/>
                <a:gd name="T62" fmla="*/ 12 w 49"/>
                <a:gd name="T63" fmla="*/ 12 h 40"/>
                <a:gd name="T64" fmla="*/ 12 w 49"/>
                <a:gd name="T65" fmla="*/ 12 h 40"/>
                <a:gd name="T66" fmla="*/ 13 w 49"/>
                <a:gd name="T67" fmla="*/ 12 h 40"/>
                <a:gd name="T68" fmla="*/ 13 w 49"/>
                <a:gd name="T69" fmla="*/ 12 h 40"/>
                <a:gd name="T70" fmla="*/ 47 w 49"/>
                <a:gd name="T71" fmla="*/ 36 h 40"/>
                <a:gd name="T72" fmla="*/ 47 w 49"/>
                <a:gd name="T73" fmla="*/ 36 h 40"/>
                <a:gd name="T74" fmla="*/ 46 w 49"/>
                <a:gd name="T75" fmla="*/ 32 h 40"/>
                <a:gd name="T76" fmla="*/ 46 w 49"/>
                <a:gd name="T77" fmla="*/ 32 h 40"/>
                <a:gd name="T78" fmla="*/ 4 w 49"/>
                <a:gd name="T79" fmla="*/ 8 h 40"/>
                <a:gd name="T80" fmla="*/ 4 w 49"/>
                <a:gd name="T81" fmla="*/ 8 h 40"/>
                <a:gd name="T82" fmla="*/ 3 w 49"/>
                <a:gd name="T83" fmla="*/ 9 h 40"/>
                <a:gd name="T84" fmla="*/ 3 w 49"/>
                <a:gd name="T85" fmla="*/ 9 h 40"/>
                <a:gd name="T86" fmla="*/ 4 w 49"/>
                <a:gd name="T87" fmla="*/ 1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9" h="40">
                  <a:moveTo>
                    <a:pt x="48" y="40"/>
                  </a:moveTo>
                  <a:cubicBezTo>
                    <a:pt x="27" y="39"/>
                    <a:pt x="9" y="3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3"/>
                    <a:pt x="1" y="11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3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2" y="0"/>
                    <a:pt x="41" y="12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8" y="33"/>
                    <a:pt x="49" y="36"/>
                    <a:pt x="49" y="39"/>
                  </a:cubicBezTo>
                  <a:cubicBezTo>
                    <a:pt x="49" y="39"/>
                    <a:pt x="49" y="39"/>
                    <a:pt x="49" y="39"/>
                  </a:cubicBezTo>
                  <a:cubicBezTo>
                    <a:pt x="49" y="39"/>
                    <a:pt x="49" y="39"/>
                    <a:pt x="49" y="40"/>
                  </a:cubicBezTo>
                  <a:cubicBezTo>
                    <a:pt x="49" y="40"/>
                    <a:pt x="49" y="40"/>
                    <a:pt x="49" y="40"/>
                  </a:cubicBezTo>
                  <a:cubicBezTo>
                    <a:pt x="49" y="40"/>
                    <a:pt x="49" y="40"/>
                    <a:pt x="49" y="40"/>
                  </a:cubicBezTo>
                  <a:cubicBezTo>
                    <a:pt x="49" y="40"/>
                    <a:pt x="49" y="40"/>
                    <a:pt x="49" y="40"/>
                  </a:cubicBezTo>
                  <a:cubicBezTo>
                    <a:pt x="49" y="40"/>
                    <a:pt x="49" y="40"/>
                    <a:pt x="49" y="40"/>
                  </a:cubicBezTo>
                  <a:cubicBezTo>
                    <a:pt x="49" y="40"/>
                    <a:pt x="49" y="40"/>
                    <a:pt x="49" y="40"/>
                  </a:cubicBezTo>
                  <a:cubicBezTo>
                    <a:pt x="49" y="40"/>
                    <a:pt x="49" y="40"/>
                    <a:pt x="49" y="40"/>
                  </a:cubicBezTo>
                  <a:cubicBezTo>
                    <a:pt x="49" y="40"/>
                    <a:pt x="49" y="40"/>
                    <a:pt x="49" y="40"/>
                  </a:cubicBezTo>
                  <a:cubicBezTo>
                    <a:pt x="49" y="40"/>
                    <a:pt x="49" y="40"/>
                    <a:pt x="49" y="40"/>
                  </a:cubicBezTo>
                  <a:cubicBezTo>
                    <a:pt x="49" y="40"/>
                    <a:pt x="49" y="40"/>
                    <a:pt x="49" y="40"/>
                  </a:cubicBezTo>
                  <a:cubicBezTo>
                    <a:pt x="49" y="40"/>
                    <a:pt x="49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lose/>
                  <a:moveTo>
                    <a:pt x="4" y="15"/>
                  </a:moveTo>
                  <a:cubicBezTo>
                    <a:pt x="10" y="33"/>
                    <a:pt x="26" y="37"/>
                    <a:pt x="45" y="38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35" y="29"/>
                    <a:pt x="24" y="19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1" y="13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1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25" y="17"/>
                    <a:pt x="37" y="28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6" y="35"/>
                    <a:pt x="46" y="33"/>
                    <a:pt x="46" y="32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0" y="14"/>
                    <a:pt x="22" y="2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3" y="8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11"/>
                    <a:pt x="3" y="13"/>
                    <a:pt x="4" y="15"/>
                  </a:cubicBezTo>
                  <a:close/>
                </a:path>
              </a:pathLst>
            </a:custGeom>
            <a:solidFill>
              <a:srgbClr val="76B7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3" name="Freeform 1251"/>
            <p:cNvSpPr>
              <a:spLocks noEditPoints="1"/>
            </p:cNvSpPr>
            <p:nvPr/>
          </p:nvSpPr>
          <p:spPr bwMode="auto">
            <a:xfrm>
              <a:off x="3228975" y="9556750"/>
              <a:ext cx="82550" cy="127000"/>
            </a:xfrm>
            <a:custGeom>
              <a:avLst/>
              <a:gdLst>
                <a:gd name="T0" fmla="*/ 12 w 24"/>
                <a:gd name="T1" fmla="*/ 37 h 37"/>
                <a:gd name="T2" fmla="*/ 9 w 24"/>
                <a:gd name="T3" fmla="*/ 4 h 37"/>
                <a:gd name="T4" fmla="*/ 9 w 24"/>
                <a:gd name="T5" fmla="*/ 4 h 37"/>
                <a:gd name="T6" fmla="*/ 12 w 24"/>
                <a:gd name="T7" fmla="*/ 0 h 37"/>
                <a:gd name="T8" fmla="*/ 12 w 24"/>
                <a:gd name="T9" fmla="*/ 0 h 37"/>
                <a:gd name="T10" fmla="*/ 13 w 24"/>
                <a:gd name="T11" fmla="*/ 0 h 37"/>
                <a:gd name="T12" fmla="*/ 13 w 24"/>
                <a:gd name="T13" fmla="*/ 0 h 37"/>
                <a:gd name="T14" fmla="*/ 14 w 24"/>
                <a:gd name="T15" fmla="*/ 1 h 37"/>
                <a:gd name="T16" fmla="*/ 14 w 24"/>
                <a:gd name="T17" fmla="*/ 1 h 37"/>
                <a:gd name="T18" fmla="*/ 16 w 24"/>
                <a:gd name="T19" fmla="*/ 33 h 37"/>
                <a:gd name="T20" fmla="*/ 16 w 24"/>
                <a:gd name="T21" fmla="*/ 33 h 37"/>
                <a:gd name="T22" fmla="*/ 13 w 24"/>
                <a:gd name="T23" fmla="*/ 37 h 37"/>
                <a:gd name="T24" fmla="*/ 13 w 24"/>
                <a:gd name="T25" fmla="*/ 37 h 37"/>
                <a:gd name="T26" fmla="*/ 12 w 24"/>
                <a:gd name="T27" fmla="*/ 37 h 37"/>
                <a:gd name="T28" fmla="*/ 12 w 24"/>
                <a:gd name="T29" fmla="*/ 37 h 37"/>
                <a:gd name="T30" fmla="*/ 12 w 24"/>
                <a:gd name="T31" fmla="*/ 37 h 37"/>
                <a:gd name="T32" fmla="*/ 12 w 24"/>
                <a:gd name="T33" fmla="*/ 37 h 37"/>
                <a:gd name="T34" fmla="*/ 12 w 24"/>
                <a:gd name="T35" fmla="*/ 37 h 37"/>
                <a:gd name="T36" fmla="*/ 12 w 24"/>
                <a:gd name="T37" fmla="*/ 37 h 37"/>
                <a:gd name="T38" fmla="*/ 12 w 24"/>
                <a:gd name="T39" fmla="*/ 37 h 37"/>
                <a:gd name="T40" fmla="*/ 12 w 24"/>
                <a:gd name="T41" fmla="*/ 37 h 37"/>
                <a:gd name="T42" fmla="*/ 12 w 24"/>
                <a:gd name="T43" fmla="*/ 37 h 37"/>
                <a:gd name="T44" fmla="*/ 12 w 24"/>
                <a:gd name="T45" fmla="*/ 37 h 37"/>
                <a:gd name="T46" fmla="*/ 12 w 24"/>
                <a:gd name="T47" fmla="*/ 37 h 37"/>
                <a:gd name="T48" fmla="*/ 12 w 24"/>
                <a:gd name="T49" fmla="*/ 37 h 37"/>
                <a:gd name="T50" fmla="*/ 12 w 24"/>
                <a:gd name="T51" fmla="*/ 37 h 37"/>
                <a:gd name="T52" fmla="*/ 10 w 24"/>
                <a:gd name="T53" fmla="*/ 5 h 37"/>
                <a:gd name="T54" fmla="*/ 12 w 24"/>
                <a:gd name="T55" fmla="*/ 34 h 37"/>
                <a:gd name="T56" fmla="*/ 12 w 24"/>
                <a:gd name="T57" fmla="*/ 34 h 37"/>
                <a:gd name="T58" fmla="*/ 13 w 24"/>
                <a:gd name="T59" fmla="*/ 8 h 37"/>
                <a:gd name="T60" fmla="*/ 13 w 24"/>
                <a:gd name="T61" fmla="*/ 8 h 37"/>
                <a:gd name="T62" fmla="*/ 14 w 24"/>
                <a:gd name="T63" fmla="*/ 8 h 37"/>
                <a:gd name="T64" fmla="*/ 14 w 24"/>
                <a:gd name="T65" fmla="*/ 8 h 37"/>
                <a:gd name="T66" fmla="*/ 15 w 24"/>
                <a:gd name="T67" fmla="*/ 8 h 37"/>
                <a:gd name="T68" fmla="*/ 15 w 24"/>
                <a:gd name="T69" fmla="*/ 8 h 37"/>
                <a:gd name="T70" fmla="*/ 13 w 24"/>
                <a:gd name="T71" fmla="*/ 35 h 37"/>
                <a:gd name="T72" fmla="*/ 13 w 24"/>
                <a:gd name="T73" fmla="*/ 35 h 37"/>
                <a:gd name="T74" fmla="*/ 15 w 24"/>
                <a:gd name="T75" fmla="*/ 32 h 37"/>
                <a:gd name="T76" fmla="*/ 15 w 24"/>
                <a:gd name="T77" fmla="*/ 32 h 37"/>
                <a:gd name="T78" fmla="*/ 13 w 24"/>
                <a:gd name="T79" fmla="*/ 2 h 37"/>
                <a:gd name="T80" fmla="*/ 13 w 24"/>
                <a:gd name="T81" fmla="*/ 2 h 37"/>
                <a:gd name="T82" fmla="*/ 13 w 24"/>
                <a:gd name="T83" fmla="*/ 2 h 37"/>
                <a:gd name="T84" fmla="*/ 13 w 24"/>
                <a:gd name="T85" fmla="*/ 2 h 37"/>
                <a:gd name="T86" fmla="*/ 10 w 24"/>
                <a:gd name="T87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4" h="37">
                  <a:moveTo>
                    <a:pt x="12" y="37"/>
                  </a:moveTo>
                  <a:cubicBezTo>
                    <a:pt x="5" y="25"/>
                    <a:pt x="0" y="1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10" y="3"/>
                    <a:pt x="11" y="2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4" y="1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24" y="9"/>
                    <a:pt x="24" y="24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4"/>
                    <a:pt x="14" y="36"/>
                    <a:pt x="13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lose/>
                  <a:moveTo>
                    <a:pt x="10" y="5"/>
                  </a:moveTo>
                  <a:cubicBezTo>
                    <a:pt x="2" y="14"/>
                    <a:pt x="6" y="24"/>
                    <a:pt x="12" y="34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13" y="26"/>
                    <a:pt x="14" y="16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3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6" y="17"/>
                    <a:pt x="14" y="26"/>
                    <a:pt x="13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5" y="33"/>
                    <a:pt x="15" y="32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23" y="23"/>
                    <a:pt x="22" y="10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1" y="3"/>
                    <a:pt x="11" y="4"/>
                    <a:pt x="10" y="5"/>
                  </a:cubicBezTo>
                  <a:close/>
                </a:path>
              </a:pathLst>
            </a:custGeom>
            <a:solidFill>
              <a:srgbClr val="C2D3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4" name="Freeform 1252"/>
            <p:cNvSpPr/>
            <p:nvPr/>
          </p:nvSpPr>
          <p:spPr bwMode="auto">
            <a:xfrm>
              <a:off x="3954463" y="9491663"/>
              <a:ext cx="174625" cy="285750"/>
            </a:xfrm>
            <a:custGeom>
              <a:avLst/>
              <a:gdLst>
                <a:gd name="T0" fmla="*/ 47 w 51"/>
                <a:gd name="T1" fmla="*/ 2 h 83"/>
                <a:gd name="T2" fmla="*/ 51 w 51"/>
                <a:gd name="T3" fmla="*/ 30 h 83"/>
                <a:gd name="T4" fmla="*/ 46 w 51"/>
                <a:gd name="T5" fmla="*/ 52 h 83"/>
                <a:gd name="T6" fmla="*/ 38 w 51"/>
                <a:gd name="T7" fmla="*/ 61 h 83"/>
                <a:gd name="T8" fmla="*/ 22 w 51"/>
                <a:gd name="T9" fmla="*/ 68 h 83"/>
                <a:gd name="T10" fmla="*/ 19 w 51"/>
                <a:gd name="T11" fmla="*/ 74 h 83"/>
                <a:gd name="T12" fmla="*/ 22 w 51"/>
                <a:gd name="T13" fmla="*/ 79 h 83"/>
                <a:gd name="T14" fmla="*/ 19 w 51"/>
                <a:gd name="T15" fmla="*/ 81 h 83"/>
                <a:gd name="T16" fmla="*/ 17 w 51"/>
                <a:gd name="T17" fmla="*/ 69 h 83"/>
                <a:gd name="T18" fmla="*/ 5 w 51"/>
                <a:gd name="T19" fmla="*/ 52 h 83"/>
                <a:gd name="T20" fmla="*/ 36 w 51"/>
                <a:gd name="T21" fmla="*/ 5 h 83"/>
                <a:gd name="T22" fmla="*/ 47 w 51"/>
                <a:gd name="T23" fmla="*/ 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" h="83">
                  <a:moveTo>
                    <a:pt x="47" y="2"/>
                  </a:moveTo>
                  <a:cubicBezTo>
                    <a:pt x="50" y="11"/>
                    <a:pt x="51" y="21"/>
                    <a:pt x="51" y="30"/>
                  </a:cubicBezTo>
                  <a:cubicBezTo>
                    <a:pt x="50" y="37"/>
                    <a:pt x="50" y="46"/>
                    <a:pt x="46" y="52"/>
                  </a:cubicBezTo>
                  <a:cubicBezTo>
                    <a:pt x="44" y="56"/>
                    <a:pt x="41" y="59"/>
                    <a:pt x="38" y="61"/>
                  </a:cubicBezTo>
                  <a:cubicBezTo>
                    <a:pt x="33" y="65"/>
                    <a:pt x="27" y="66"/>
                    <a:pt x="22" y="68"/>
                  </a:cubicBezTo>
                  <a:cubicBezTo>
                    <a:pt x="19" y="69"/>
                    <a:pt x="18" y="71"/>
                    <a:pt x="19" y="74"/>
                  </a:cubicBezTo>
                  <a:cubicBezTo>
                    <a:pt x="19" y="76"/>
                    <a:pt x="22" y="78"/>
                    <a:pt x="22" y="79"/>
                  </a:cubicBezTo>
                  <a:cubicBezTo>
                    <a:pt x="22" y="82"/>
                    <a:pt x="21" y="83"/>
                    <a:pt x="19" y="81"/>
                  </a:cubicBezTo>
                  <a:cubicBezTo>
                    <a:pt x="16" y="79"/>
                    <a:pt x="16" y="72"/>
                    <a:pt x="17" y="69"/>
                  </a:cubicBezTo>
                  <a:cubicBezTo>
                    <a:pt x="11" y="66"/>
                    <a:pt x="6" y="57"/>
                    <a:pt x="5" y="52"/>
                  </a:cubicBezTo>
                  <a:cubicBezTo>
                    <a:pt x="0" y="30"/>
                    <a:pt x="17" y="12"/>
                    <a:pt x="36" y="5"/>
                  </a:cubicBezTo>
                  <a:cubicBezTo>
                    <a:pt x="36" y="4"/>
                    <a:pt x="46" y="0"/>
                    <a:pt x="47" y="2"/>
                  </a:cubicBezTo>
                  <a:close/>
                </a:path>
              </a:pathLst>
            </a:custGeom>
            <a:solidFill>
              <a:srgbClr val="C2D3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5" name="Freeform 1253"/>
            <p:cNvSpPr/>
            <p:nvPr/>
          </p:nvSpPr>
          <p:spPr bwMode="auto">
            <a:xfrm>
              <a:off x="4489450" y="9574213"/>
              <a:ext cx="273050" cy="174625"/>
            </a:xfrm>
            <a:custGeom>
              <a:avLst/>
              <a:gdLst>
                <a:gd name="T0" fmla="*/ 79 w 80"/>
                <a:gd name="T1" fmla="*/ 20 h 51"/>
                <a:gd name="T2" fmla="*/ 60 w 80"/>
                <a:gd name="T3" fmla="*/ 40 h 51"/>
                <a:gd name="T4" fmla="*/ 39 w 80"/>
                <a:gd name="T5" fmla="*/ 50 h 51"/>
                <a:gd name="T6" fmla="*/ 27 w 80"/>
                <a:gd name="T7" fmla="*/ 49 h 51"/>
                <a:gd name="T8" fmla="*/ 12 w 80"/>
                <a:gd name="T9" fmla="*/ 41 h 51"/>
                <a:gd name="T10" fmla="*/ 6 w 80"/>
                <a:gd name="T11" fmla="*/ 42 h 51"/>
                <a:gd name="T12" fmla="*/ 3 w 80"/>
                <a:gd name="T13" fmla="*/ 48 h 51"/>
                <a:gd name="T14" fmla="*/ 0 w 80"/>
                <a:gd name="T15" fmla="*/ 46 h 51"/>
                <a:gd name="T16" fmla="*/ 8 w 80"/>
                <a:gd name="T17" fmla="*/ 37 h 51"/>
                <a:gd name="T18" fmla="*/ 15 w 80"/>
                <a:gd name="T19" fmla="*/ 17 h 51"/>
                <a:gd name="T20" fmla="*/ 71 w 80"/>
                <a:gd name="T21" fmla="*/ 12 h 51"/>
                <a:gd name="T22" fmla="*/ 79 w 80"/>
                <a:gd name="T23" fmla="*/ 2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0" h="51">
                  <a:moveTo>
                    <a:pt x="79" y="20"/>
                  </a:moveTo>
                  <a:cubicBezTo>
                    <a:pt x="74" y="28"/>
                    <a:pt x="67" y="34"/>
                    <a:pt x="60" y="40"/>
                  </a:cubicBezTo>
                  <a:cubicBezTo>
                    <a:pt x="54" y="44"/>
                    <a:pt x="47" y="49"/>
                    <a:pt x="39" y="50"/>
                  </a:cubicBezTo>
                  <a:cubicBezTo>
                    <a:pt x="36" y="51"/>
                    <a:pt x="31" y="50"/>
                    <a:pt x="27" y="49"/>
                  </a:cubicBezTo>
                  <a:cubicBezTo>
                    <a:pt x="22" y="47"/>
                    <a:pt x="17" y="44"/>
                    <a:pt x="12" y="41"/>
                  </a:cubicBezTo>
                  <a:cubicBezTo>
                    <a:pt x="10" y="39"/>
                    <a:pt x="8" y="40"/>
                    <a:pt x="6" y="42"/>
                  </a:cubicBezTo>
                  <a:cubicBezTo>
                    <a:pt x="4" y="43"/>
                    <a:pt x="4" y="47"/>
                    <a:pt x="3" y="48"/>
                  </a:cubicBezTo>
                  <a:cubicBezTo>
                    <a:pt x="2" y="49"/>
                    <a:pt x="0" y="49"/>
                    <a:pt x="0" y="46"/>
                  </a:cubicBezTo>
                  <a:cubicBezTo>
                    <a:pt x="0" y="42"/>
                    <a:pt x="5" y="38"/>
                    <a:pt x="8" y="37"/>
                  </a:cubicBezTo>
                  <a:cubicBezTo>
                    <a:pt x="7" y="31"/>
                    <a:pt x="11" y="21"/>
                    <a:pt x="15" y="17"/>
                  </a:cubicBezTo>
                  <a:cubicBezTo>
                    <a:pt x="29" y="0"/>
                    <a:pt x="53" y="2"/>
                    <a:pt x="71" y="12"/>
                  </a:cubicBezTo>
                  <a:cubicBezTo>
                    <a:pt x="71" y="13"/>
                    <a:pt x="80" y="18"/>
                    <a:pt x="79" y="20"/>
                  </a:cubicBezTo>
                  <a:close/>
                </a:path>
              </a:pathLst>
            </a:custGeom>
            <a:solidFill>
              <a:srgbClr val="C2D3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6" name="Freeform 1254"/>
            <p:cNvSpPr>
              <a:spLocks noEditPoints="1"/>
            </p:cNvSpPr>
            <p:nvPr/>
          </p:nvSpPr>
          <p:spPr bwMode="auto">
            <a:xfrm>
              <a:off x="3752850" y="9577388"/>
              <a:ext cx="133350" cy="158750"/>
            </a:xfrm>
            <a:custGeom>
              <a:avLst/>
              <a:gdLst>
                <a:gd name="T0" fmla="*/ 36 w 39"/>
                <a:gd name="T1" fmla="*/ 46 h 46"/>
                <a:gd name="T2" fmla="*/ 0 w 39"/>
                <a:gd name="T3" fmla="*/ 8 h 46"/>
                <a:gd name="T4" fmla="*/ 0 w 39"/>
                <a:gd name="T5" fmla="*/ 8 h 46"/>
                <a:gd name="T6" fmla="*/ 1 w 39"/>
                <a:gd name="T7" fmla="*/ 1 h 46"/>
                <a:gd name="T8" fmla="*/ 1 w 39"/>
                <a:gd name="T9" fmla="*/ 1 h 46"/>
                <a:gd name="T10" fmla="*/ 2 w 39"/>
                <a:gd name="T11" fmla="*/ 0 h 46"/>
                <a:gd name="T12" fmla="*/ 2 w 39"/>
                <a:gd name="T13" fmla="*/ 0 h 46"/>
                <a:gd name="T14" fmla="*/ 5 w 39"/>
                <a:gd name="T15" fmla="*/ 0 h 46"/>
                <a:gd name="T16" fmla="*/ 5 w 39"/>
                <a:gd name="T17" fmla="*/ 0 h 46"/>
                <a:gd name="T18" fmla="*/ 39 w 39"/>
                <a:gd name="T19" fmla="*/ 37 h 46"/>
                <a:gd name="T20" fmla="*/ 39 w 39"/>
                <a:gd name="T21" fmla="*/ 37 h 46"/>
                <a:gd name="T22" fmla="*/ 38 w 39"/>
                <a:gd name="T23" fmla="*/ 45 h 46"/>
                <a:gd name="T24" fmla="*/ 38 w 39"/>
                <a:gd name="T25" fmla="*/ 45 h 46"/>
                <a:gd name="T26" fmla="*/ 37 w 39"/>
                <a:gd name="T27" fmla="*/ 46 h 46"/>
                <a:gd name="T28" fmla="*/ 37 w 39"/>
                <a:gd name="T29" fmla="*/ 46 h 46"/>
                <a:gd name="T30" fmla="*/ 37 w 39"/>
                <a:gd name="T31" fmla="*/ 46 h 46"/>
                <a:gd name="T32" fmla="*/ 37 w 39"/>
                <a:gd name="T33" fmla="*/ 46 h 46"/>
                <a:gd name="T34" fmla="*/ 37 w 39"/>
                <a:gd name="T35" fmla="*/ 46 h 46"/>
                <a:gd name="T36" fmla="*/ 37 w 39"/>
                <a:gd name="T37" fmla="*/ 46 h 46"/>
                <a:gd name="T38" fmla="*/ 37 w 39"/>
                <a:gd name="T39" fmla="*/ 46 h 46"/>
                <a:gd name="T40" fmla="*/ 37 w 39"/>
                <a:gd name="T41" fmla="*/ 46 h 46"/>
                <a:gd name="T42" fmla="*/ 37 w 39"/>
                <a:gd name="T43" fmla="*/ 46 h 46"/>
                <a:gd name="T44" fmla="*/ 37 w 39"/>
                <a:gd name="T45" fmla="*/ 46 h 46"/>
                <a:gd name="T46" fmla="*/ 37 w 39"/>
                <a:gd name="T47" fmla="*/ 46 h 46"/>
                <a:gd name="T48" fmla="*/ 37 w 39"/>
                <a:gd name="T49" fmla="*/ 46 h 46"/>
                <a:gd name="T50" fmla="*/ 36 w 39"/>
                <a:gd name="T51" fmla="*/ 46 h 46"/>
                <a:gd name="T52" fmla="*/ 2 w 39"/>
                <a:gd name="T53" fmla="*/ 8 h 46"/>
                <a:gd name="T54" fmla="*/ 34 w 39"/>
                <a:gd name="T55" fmla="*/ 43 h 46"/>
                <a:gd name="T56" fmla="*/ 34 w 39"/>
                <a:gd name="T57" fmla="*/ 43 h 46"/>
                <a:gd name="T58" fmla="*/ 10 w 39"/>
                <a:gd name="T59" fmla="*/ 9 h 46"/>
                <a:gd name="T60" fmla="*/ 10 w 39"/>
                <a:gd name="T61" fmla="*/ 9 h 46"/>
                <a:gd name="T62" fmla="*/ 10 w 39"/>
                <a:gd name="T63" fmla="*/ 8 h 46"/>
                <a:gd name="T64" fmla="*/ 10 w 39"/>
                <a:gd name="T65" fmla="*/ 8 h 46"/>
                <a:gd name="T66" fmla="*/ 12 w 39"/>
                <a:gd name="T67" fmla="*/ 8 h 46"/>
                <a:gd name="T68" fmla="*/ 12 w 39"/>
                <a:gd name="T69" fmla="*/ 8 h 46"/>
                <a:gd name="T70" fmla="*/ 36 w 39"/>
                <a:gd name="T71" fmla="*/ 42 h 46"/>
                <a:gd name="T72" fmla="*/ 36 w 39"/>
                <a:gd name="T73" fmla="*/ 42 h 46"/>
                <a:gd name="T74" fmla="*/ 37 w 39"/>
                <a:gd name="T75" fmla="*/ 37 h 46"/>
                <a:gd name="T76" fmla="*/ 37 w 39"/>
                <a:gd name="T77" fmla="*/ 37 h 46"/>
                <a:gd name="T78" fmla="*/ 5 w 39"/>
                <a:gd name="T79" fmla="*/ 2 h 46"/>
                <a:gd name="T80" fmla="*/ 5 w 39"/>
                <a:gd name="T81" fmla="*/ 2 h 46"/>
                <a:gd name="T82" fmla="*/ 3 w 39"/>
                <a:gd name="T83" fmla="*/ 2 h 46"/>
                <a:gd name="T84" fmla="*/ 3 w 39"/>
                <a:gd name="T85" fmla="*/ 2 h 46"/>
                <a:gd name="T86" fmla="*/ 2 w 39"/>
                <a:gd name="T87" fmla="*/ 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46">
                  <a:moveTo>
                    <a:pt x="36" y="46"/>
                  </a:moveTo>
                  <a:cubicBezTo>
                    <a:pt x="17" y="39"/>
                    <a:pt x="0" y="30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6"/>
                    <a:pt x="0" y="3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4" y="0"/>
                    <a:pt x="39" y="17"/>
                    <a:pt x="39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9" y="39"/>
                    <a:pt x="38" y="42"/>
                    <a:pt x="38" y="45"/>
                  </a:cubicBezTo>
                  <a:cubicBezTo>
                    <a:pt x="38" y="45"/>
                    <a:pt x="38" y="45"/>
                    <a:pt x="38" y="45"/>
                  </a:cubicBezTo>
                  <a:cubicBezTo>
                    <a:pt x="38" y="45"/>
                    <a:pt x="37" y="45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6" y="46"/>
                  </a:cubicBezTo>
                  <a:close/>
                  <a:moveTo>
                    <a:pt x="2" y="8"/>
                  </a:moveTo>
                  <a:cubicBezTo>
                    <a:pt x="2" y="28"/>
                    <a:pt x="16" y="36"/>
                    <a:pt x="34" y="43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8" y="31"/>
                    <a:pt x="20" y="18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1" y="8"/>
                    <a:pt x="11" y="7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22" y="17"/>
                    <a:pt x="29" y="30"/>
                    <a:pt x="36" y="42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6" y="40"/>
                    <a:pt x="37" y="38"/>
                    <a:pt x="37" y="37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7" y="18"/>
                    <a:pt x="23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4"/>
                    <a:pt x="2" y="6"/>
                    <a:pt x="2" y="8"/>
                  </a:cubicBezTo>
                  <a:close/>
                </a:path>
              </a:pathLst>
            </a:custGeom>
            <a:solidFill>
              <a:srgbClr val="76B7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7" name="Freeform 1255"/>
            <p:cNvSpPr>
              <a:spLocks noEditPoints="1"/>
            </p:cNvSpPr>
            <p:nvPr/>
          </p:nvSpPr>
          <p:spPr bwMode="auto">
            <a:xfrm>
              <a:off x="3608388" y="9694863"/>
              <a:ext cx="127000" cy="82550"/>
            </a:xfrm>
            <a:custGeom>
              <a:avLst/>
              <a:gdLst>
                <a:gd name="T0" fmla="*/ 36 w 37"/>
                <a:gd name="T1" fmla="*/ 12 h 24"/>
                <a:gd name="T2" fmla="*/ 4 w 37"/>
                <a:gd name="T3" fmla="*/ 16 h 24"/>
                <a:gd name="T4" fmla="*/ 4 w 37"/>
                <a:gd name="T5" fmla="*/ 16 h 24"/>
                <a:gd name="T6" fmla="*/ 0 w 37"/>
                <a:gd name="T7" fmla="*/ 13 h 24"/>
                <a:gd name="T8" fmla="*/ 0 w 37"/>
                <a:gd name="T9" fmla="*/ 13 h 24"/>
                <a:gd name="T10" fmla="*/ 0 w 37"/>
                <a:gd name="T11" fmla="*/ 12 h 24"/>
                <a:gd name="T12" fmla="*/ 0 w 37"/>
                <a:gd name="T13" fmla="*/ 12 h 24"/>
                <a:gd name="T14" fmla="*/ 1 w 37"/>
                <a:gd name="T15" fmla="*/ 10 h 24"/>
                <a:gd name="T16" fmla="*/ 1 w 37"/>
                <a:gd name="T17" fmla="*/ 10 h 24"/>
                <a:gd name="T18" fmla="*/ 33 w 37"/>
                <a:gd name="T19" fmla="*/ 8 h 24"/>
                <a:gd name="T20" fmla="*/ 33 w 37"/>
                <a:gd name="T21" fmla="*/ 8 h 24"/>
                <a:gd name="T22" fmla="*/ 36 w 37"/>
                <a:gd name="T23" fmla="*/ 11 h 24"/>
                <a:gd name="T24" fmla="*/ 36 w 37"/>
                <a:gd name="T25" fmla="*/ 11 h 24"/>
                <a:gd name="T26" fmla="*/ 37 w 37"/>
                <a:gd name="T27" fmla="*/ 12 h 24"/>
                <a:gd name="T28" fmla="*/ 37 w 37"/>
                <a:gd name="T29" fmla="*/ 12 h 24"/>
                <a:gd name="T30" fmla="*/ 37 w 37"/>
                <a:gd name="T31" fmla="*/ 12 h 24"/>
                <a:gd name="T32" fmla="*/ 37 w 37"/>
                <a:gd name="T33" fmla="*/ 12 h 24"/>
                <a:gd name="T34" fmla="*/ 37 w 37"/>
                <a:gd name="T35" fmla="*/ 12 h 24"/>
                <a:gd name="T36" fmla="*/ 37 w 37"/>
                <a:gd name="T37" fmla="*/ 12 h 24"/>
                <a:gd name="T38" fmla="*/ 37 w 37"/>
                <a:gd name="T39" fmla="*/ 12 h 24"/>
                <a:gd name="T40" fmla="*/ 37 w 37"/>
                <a:gd name="T41" fmla="*/ 12 h 24"/>
                <a:gd name="T42" fmla="*/ 36 w 37"/>
                <a:gd name="T43" fmla="*/ 12 h 24"/>
                <a:gd name="T44" fmla="*/ 36 w 37"/>
                <a:gd name="T45" fmla="*/ 12 h 24"/>
                <a:gd name="T46" fmla="*/ 36 w 37"/>
                <a:gd name="T47" fmla="*/ 12 h 24"/>
                <a:gd name="T48" fmla="*/ 36 w 37"/>
                <a:gd name="T49" fmla="*/ 12 h 24"/>
                <a:gd name="T50" fmla="*/ 36 w 37"/>
                <a:gd name="T51" fmla="*/ 12 h 24"/>
                <a:gd name="T52" fmla="*/ 4 w 37"/>
                <a:gd name="T53" fmla="*/ 15 h 24"/>
                <a:gd name="T54" fmla="*/ 34 w 37"/>
                <a:gd name="T55" fmla="*/ 12 h 24"/>
                <a:gd name="T56" fmla="*/ 34 w 37"/>
                <a:gd name="T57" fmla="*/ 12 h 24"/>
                <a:gd name="T58" fmla="*/ 8 w 37"/>
                <a:gd name="T59" fmla="*/ 11 h 24"/>
                <a:gd name="T60" fmla="*/ 8 w 37"/>
                <a:gd name="T61" fmla="*/ 11 h 24"/>
                <a:gd name="T62" fmla="*/ 7 w 37"/>
                <a:gd name="T63" fmla="*/ 11 h 24"/>
                <a:gd name="T64" fmla="*/ 7 w 37"/>
                <a:gd name="T65" fmla="*/ 11 h 24"/>
                <a:gd name="T66" fmla="*/ 8 w 37"/>
                <a:gd name="T67" fmla="*/ 10 h 24"/>
                <a:gd name="T68" fmla="*/ 8 w 37"/>
                <a:gd name="T69" fmla="*/ 10 h 24"/>
                <a:gd name="T70" fmla="*/ 34 w 37"/>
                <a:gd name="T71" fmla="*/ 11 h 24"/>
                <a:gd name="T72" fmla="*/ 34 w 37"/>
                <a:gd name="T73" fmla="*/ 11 h 24"/>
                <a:gd name="T74" fmla="*/ 32 w 37"/>
                <a:gd name="T75" fmla="*/ 9 h 24"/>
                <a:gd name="T76" fmla="*/ 32 w 37"/>
                <a:gd name="T77" fmla="*/ 9 h 24"/>
                <a:gd name="T78" fmla="*/ 2 w 37"/>
                <a:gd name="T79" fmla="*/ 11 h 24"/>
                <a:gd name="T80" fmla="*/ 2 w 37"/>
                <a:gd name="T81" fmla="*/ 11 h 24"/>
                <a:gd name="T82" fmla="*/ 1 w 37"/>
                <a:gd name="T83" fmla="*/ 12 h 24"/>
                <a:gd name="T84" fmla="*/ 1 w 37"/>
                <a:gd name="T85" fmla="*/ 12 h 24"/>
                <a:gd name="T86" fmla="*/ 4 w 37"/>
                <a:gd name="T87" fmla="*/ 15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7" h="24">
                  <a:moveTo>
                    <a:pt x="36" y="12"/>
                  </a:moveTo>
                  <a:cubicBezTo>
                    <a:pt x="25" y="19"/>
                    <a:pt x="14" y="24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" y="15"/>
                    <a:pt x="1" y="14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1" y="11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9" y="1"/>
                    <a:pt x="23" y="0"/>
                    <a:pt x="33" y="8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4" y="9"/>
                    <a:pt x="35" y="10"/>
                    <a:pt x="36" y="11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7" y="11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lose/>
                  <a:moveTo>
                    <a:pt x="4" y="15"/>
                  </a:moveTo>
                  <a:cubicBezTo>
                    <a:pt x="14" y="22"/>
                    <a:pt x="24" y="19"/>
                    <a:pt x="34" y="12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26" y="11"/>
                    <a:pt x="16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11"/>
                    <a:pt x="7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0"/>
                    <a:pt x="7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16" y="9"/>
                    <a:pt x="26" y="10"/>
                    <a:pt x="34" y="11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4" y="10"/>
                    <a:pt x="33" y="9"/>
                    <a:pt x="32" y="9"/>
                  </a:cubicBezTo>
                  <a:cubicBezTo>
                    <a:pt x="32" y="9"/>
                    <a:pt x="32" y="9"/>
                    <a:pt x="32" y="9"/>
                  </a:cubicBezTo>
                  <a:cubicBezTo>
                    <a:pt x="23" y="2"/>
                    <a:pt x="9" y="2"/>
                    <a:pt x="2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2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2" y="13"/>
                    <a:pt x="3" y="14"/>
                    <a:pt x="4" y="15"/>
                  </a:cubicBezTo>
                  <a:close/>
                </a:path>
              </a:pathLst>
            </a:custGeom>
            <a:solidFill>
              <a:srgbClr val="C2D3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8" name="Freeform 1256"/>
            <p:cNvSpPr>
              <a:spLocks noEditPoints="1"/>
            </p:cNvSpPr>
            <p:nvPr/>
          </p:nvSpPr>
          <p:spPr bwMode="auto">
            <a:xfrm>
              <a:off x="4214813" y="9625013"/>
              <a:ext cx="165100" cy="138112"/>
            </a:xfrm>
            <a:custGeom>
              <a:avLst/>
              <a:gdLst>
                <a:gd name="T0" fmla="*/ 47 w 48"/>
                <a:gd name="T1" fmla="*/ 40 h 40"/>
                <a:gd name="T2" fmla="*/ 1 w 48"/>
                <a:gd name="T3" fmla="*/ 16 h 40"/>
                <a:gd name="T4" fmla="*/ 1 w 48"/>
                <a:gd name="T5" fmla="*/ 16 h 40"/>
                <a:gd name="T6" fmla="*/ 0 w 48"/>
                <a:gd name="T7" fmla="*/ 8 h 40"/>
                <a:gd name="T8" fmla="*/ 0 w 48"/>
                <a:gd name="T9" fmla="*/ 8 h 40"/>
                <a:gd name="T10" fmla="*/ 0 w 48"/>
                <a:gd name="T11" fmla="*/ 7 h 40"/>
                <a:gd name="T12" fmla="*/ 0 w 48"/>
                <a:gd name="T13" fmla="*/ 7 h 40"/>
                <a:gd name="T14" fmla="*/ 3 w 48"/>
                <a:gd name="T15" fmla="*/ 6 h 40"/>
                <a:gd name="T16" fmla="*/ 3 w 48"/>
                <a:gd name="T17" fmla="*/ 6 h 40"/>
                <a:gd name="T18" fmla="*/ 47 w 48"/>
                <a:gd name="T19" fmla="*/ 31 h 40"/>
                <a:gd name="T20" fmla="*/ 47 w 48"/>
                <a:gd name="T21" fmla="*/ 31 h 40"/>
                <a:gd name="T22" fmla="*/ 48 w 48"/>
                <a:gd name="T23" fmla="*/ 39 h 40"/>
                <a:gd name="T24" fmla="*/ 48 w 48"/>
                <a:gd name="T25" fmla="*/ 39 h 40"/>
                <a:gd name="T26" fmla="*/ 48 w 48"/>
                <a:gd name="T27" fmla="*/ 40 h 40"/>
                <a:gd name="T28" fmla="*/ 48 w 48"/>
                <a:gd name="T29" fmla="*/ 40 h 40"/>
                <a:gd name="T30" fmla="*/ 48 w 48"/>
                <a:gd name="T31" fmla="*/ 40 h 40"/>
                <a:gd name="T32" fmla="*/ 48 w 48"/>
                <a:gd name="T33" fmla="*/ 40 h 40"/>
                <a:gd name="T34" fmla="*/ 48 w 48"/>
                <a:gd name="T35" fmla="*/ 40 h 40"/>
                <a:gd name="T36" fmla="*/ 48 w 48"/>
                <a:gd name="T37" fmla="*/ 40 h 40"/>
                <a:gd name="T38" fmla="*/ 48 w 48"/>
                <a:gd name="T39" fmla="*/ 40 h 40"/>
                <a:gd name="T40" fmla="*/ 48 w 48"/>
                <a:gd name="T41" fmla="*/ 40 h 40"/>
                <a:gd name="T42" fmla="*/ 48 w 48"/>
                <a:gd name="T43" fmla="*/ 40 h 40"/>
                <a:gd name="T44" fmla="*/ 48 w 48"/>
                <a:gd name="T45" fmla="*/ 40 h 40"/>
                <a:gd name="T46" fmla="*/ 48 w 48"/>
                <a:gd name="T47" fmla="*/ 40 h 40"/>
                <a:gd name="T48" fmla="*/ 48 w 48"/>
                <a:gd name="T49" fmla="*/ 40 h 40"/>
                <a:gd name="T50" fmla="*/ 47 w 48"/>
                <a:gd name="T51" fmla="*/ 40 h 40"/>
                <a:gd name="T52" fmla="*/ 3 w 48"/>
                <a:gd name="T53" fmla="*/ 15 h 40"/>
                <a:gd name="T54" fmla="*/ 44 w 48"/>
                <a:gd name="T55" fmla="*/ 38 h 40"/>
                <a:gd name="T56" fmla="*/ 44 w 48"/>
                <a:gd name="T57" fmla="*/ 38 h 40"/>
                <a:gd name="T58" fmla="*/ 11 w 48"/>
                <a:gd name="T59" fmla="*/ 13 h 40"/>
                <a:gd name="T60" fmla="*/ 11 w 48"/>
                <a:gd name="T61" fmla="*/ 13 h 40"/>
                <a:gd name="T62" fmla="*/ 11 w 48"/>
                <a:gd name="T63" fmla="*/ 12 h 40"/>
                <a:gd name="T64" fmla="*/ 11 w 48"/>
                <a:gd name="T65" fmla="*/ 12 h 40"/>
                <a:gd name="T66" fmla="*/ 12 w 48"/>
                <a:gd name="T67" fmla="*/ 12 h 40"/>
                <a:gd name="T68" fmla="*/ 12 w 48"/>
                <a:gd name="T69" fmla="*/ 12 h 40"/>
                <a:gd name="T70" fmla="*/ 46 w 48"/>
                <a:gd name="T71" fmla="*/ 36 h 40"/>
                <a:gd name="T72" fmla="*/ 46 w 48"/>
                <a:gd name="T73" fmla="*/ 36 h 40"/>
                <a:gd name="T74" fmla="*/ 45 w 48"/>
                <a:gd name="T75" fmla="*/ 32 h 40"/>
                <a:gd name="T76" fmla="*/ 45 w 48"/>
                <a:gd name="T77" fmla="*/ 32 h 40"/>
                <a:gd name="T78" fmla="*/ 3 w 48"/>
                <a:gd name="T79" fmla="*/ 8 h 40"/>
                <a:gd name="T80" fmla="*/ 3 w 48"/>
                <a:gd name="T81" fmla="*/ 8 h 40"/>
                <a:gd name="T82" fmla="*/ 2 w 48"/>
                <a:gd name="T83" fmla="*/ 9 h 40"/>
                <a:gd name="T84" fmla="*/ 2 w 48"/>
                <a:gd name="T85" fmla="*/ 9 h 40"/>
                <a:gd name="T86" fmla="*/ 3 w 48"/>
                <a:gd name="T87" fmla="*/ 1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8" h="40">
                  <a:moveTo>
                    <a:pt x="47" y="40"/>
                  </a:moveTo>
                  <a:cubicBezTo>
                    <a:pt x="27" y="39"/>
                    <a:pt x="8" y="3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3"/>
                    <a:pt x="0" y="11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7"/>
                    <a:pt x="2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1" y="0"/>
                    <a:pt x="41" y="12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3"/>
                    <a:pt x="48" y="36"/>
                    <a:pt x="48" y="39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48" y="39"/>
                    <a:pt x="48" y="39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7" y="40"/>
                    <a:pt x="47" y="40"/>
                    <a:pt x="47" y="40"/>
                  </a:cubicBezTo>
                  <a:close/>
                  <a:moveTo>
                    <a:pt x="3" y="15"/>
                  </a:moveTo>
                  <a:cubicBezTo>
                    <a:pt x="9" y="33"/>
                    <a:pt x="25" y="37"/>
                    <a:pt x="44" y="38"/>
                  </a:cubicBezTo>
                  <a:cubicBezTo>
                    <a:pt x="44" y="38"/>
                    <a:pt x="44" y="38"/>
                    <a:pt x="44" y="38"/>
                  </a:cubicBezTo>
                  <a:cubicBezTo>
                    <a:pt x="34" y="29"/>
                    <a:pt x="23" y="19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2"/>
                    <a:pt x="12" y="11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24" y="17"/>
                    <a:pt x="36" y="28"/>
                    <a:pt x="46" y="36"/>
                  </a:cubicBezTo>
                  <a:cubicBezTo>
                    <a:pt x="46" y="36"/>
                    <a:pt x="46" y="36"/>
                    <a:pt x="46" y="36"/>
                  </a:cubicBezTo>
                  <a:cubicBezTo>
                    <a:pt x="46" y="35"/>
                    <a:pt x="45" y="33"/>
                    <a:pt x="45" y="32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39" y="14"/>
                    <a:pt x="21" y="2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11"/>
                    <a:pt x="3" y="13"/>
                    <a:pt x="3" y="15"/>
                  </a:cubicBezTo>
                  <a:close/>
                </a:path>
              </a:pathLst>
            </a:custGeom>
            <a:solidFill>
              <a:srgbClr val="76B7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9" name="Freeform 1257"/>
            <p:cNvSpPr>
              <a:spLocks noEditPoints="1"/>
            </p:cNvSpPr>
            <p:nvPr/>
          </p:nvSpPr>
          <p:spPr bwMode="auto">
            <a:xfrm>
              <a:off x="4424363" y="9556750"/>
              <a:ext cx="80963" cy="127000"/>
            </a:xfrm>
            <a:custGeom>
              <a:avLst/>
              <a:gdLst>
                <a:gd name="T0" fmla="*/ 12 w 24"/>
                <a:gd name="T1" fmla="*/ 37 h 37"/>
                <a:gd name="T2" fmla="*/ 9 w 24"/>
                <a:gd name="T3" fmla="*/ 4 h 37"/>
                <a:gd name="T4" fmla="*/ 9 w 24"/>
                <a:gd name="T5" fmla="*/ 4 h 37"/>
                <a:gd name="T6" fmla="*/ 12 w 24"/>
                <a:gd name="T7" fmla="*/ 0 h 37"/>
                <a:gd name="T8" fmla="*/ 12 w 24"/>
                <a:gd name="T9" fmla="*/ 0 h 37"/>
                <a:gd name="T10" fmla="*/ 13 w 24"/>
                <a:gd name="T11" fmla="*/ 0 h 37"/>
                <a:gd name="T12" fmla="*/ 13 w 24"/>
                <a:gd name="T13" fmla="*/ 0 h 37"/>
                <a:gd name="T14" fmla="*/ 14 w 24"/>
                <a:gd name="T15" fmla="*/ 1 h 37"/>
                <a:gd name="T16" fmla="*/ 14 w 24"/>
                <a:gd name="T17" fmla="*/ 1 h 37"/>
                <a:gd name="T18" fmla="*/ 16 w 24"/>
                <a:gd name="T19" fmla="*/ 33 h 37"/>
                <a:gd name="T20" fmla="*/ 16 w 24"/>
                <a:gd name="T21" fmla="*/ 33 h 37"/>
                <a:gd name="T22" fmla="*/ 13 w 24"/>
                <a:gd name="T23" fmla="*/ 37 h 37"/>
                <a:gd name="T24" fmla="*/ 13 w 24"/>
                <a:gd name="T25" fmla="*/ 37 h 37"/>
                <a:gd name="T26" fmla="*/ 12 w 24"/>
                <a:gd name="T27" fmla="*/ 37 h 37"/>
                <a:gd name="T28" fmla="*/ 12 w 24"/>
                <a:gd name="T29" fmla="*/ 37 h 37"/>
                <a:gd name="T30" fmla="*/ 12 w 24"/>
                <a:gd name="T31" fmla="*/ 37 h 37"/>
                <a:gd name="T32" fmla="*/ 12 w 24"/>
                <a:gd name="T33" fmla="*/ 37 h 37"/>
                <a:gd name="T34" fmla="*/ 12 w 24"/>
                <a:gd name="T35" fmla="*/ 37 h 37"/>
                <a:gd name="T36" fmla="*/ 12 w 24"/>
                <a:gd name="T37" fmla="*/ 37 h 37"/>
                <a:gd name="T38" fmla="*/ 12 w 24"/>
                <a:gd name="T39" fmla="*/ 37 h 37"/>
                <a:gd name="T40" fmla="*/ 12 w 24"/>
                <a:gd name="T41" fmla="*/ 37 h 37"/>
                <a:gd name="T42" fmla="*/ 12 w 24"/>
                <a:gd name="T43" fmla="*/ 37 h 37"/>
                <a:gd name="T44" fmla="*/ 12 w 24"/>
                <a:gd name="T45" fmla="*/ 37 h 37"/>
                <a:gd name="T46" fmla="*/ 12 w 24"/>
                <a:gd name="T47" fmla="*/ 37 h 37"/>
                <a:gd name="T48" fmla="*/ 12 w 24"/>
                <a:gd name="T49" fmla="*/ 37 h 37"/>
                <a:gd name="T50" fmla="*/ 12 w 24"/>
                <a:gd name="T51" fmla="*/ 37 h 37"/>
                <a:gd name="T52" fmla="*/ 10 w 24"/>
                <a:gd name="T53" fmla="*/ 5 h 37"/>
                <a:gd name="T54" fmla="*/ 12 w 24"/>
                <a:gd name="T55" fmla="*/ 34 h 37"/>
                <a:gd name="T56" fmla="*/ 12 w 24"/>
                <a:gd name="T57" fmla="*/ 34 h 37"/>
                <a:gd name="T58" fmla="*/ 13 w 24"/>
                <a:gd name="T59" fmla="*/ 8 h 37"/>
                <a:gd name="T60" fmla="*/ 13 w 24"/>
                <a:gd name="T61" fmla="*/ 8 h 37"/>
                <a:gd name="T62" fmla="*/ 14 w 24"/>
                <a:gd name="T63" fmla="*/ 8 h 37"/>
                <a:gd name="T64" fmla="*/ 14 w 24"/>
                <a:gd name="T65" fmla="*/ 8 h 37"/>
                <a:gd name="T66" fmla="*/ 15 w 24"/>
                <a:gd name="T67" fmla="*/ 8 h 37"/>
                <a:gd name="T68" fmla="*/ 15 w 24"/>
                <a:gd name="T69" fmla="*/ 8 h 37"/>
                <a:gd name="T70" fmla="*/ 13 w 24"/>
                <a:gd name="T71" fmla="*/ 35 h 37"/>
                <a:gd name="T72" fmla="*/ 13 w 24"/>
                <a:gd name="T73" fmla="*/ 35 h 37"/>
                <a:gd name="T74" fmla="*/ 15 w 24"/>
                <a:gd name="T75" fmla="*/ 32 h 37"/>
                <a:gd name="T76" fmla="*/ 15 w 24"/>
                <a:gd name="T77" fmla="*/ 32 h 37"/>
                <a:gd name="T78" fmla="*/ 14 w 24"/>
                <a:gd name="T79" fmla="*/ 2 h 37"/>
                <a:gd name="T80" fmla="*/ 14 w 24"/>
                <a:gd name="T81" fmla="*/ 2 h 37"/>
                <a:gd name="T82" fmla="*/ 13 w 24"/>
                <a:gd name="T83" fmla="*/ 2 h 37"/>
                <a:gd name="T84" fmla="*/ 13 w 24"/>
                <a:gd name="T85" fmla="*/ 2 h 37"/>
                <a:gd name="T86" fmla="*/ 10 w 24"/>
                <a:gd name="T87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4" h="37">
                  <a:moveTo>
                    <a:pt x="12" y="37"/>
                  </a:moveTo>
                  <a:cubicBezTo>
                    <a:pt x="5" y="25"/>
                    <a:pt x="0" y="1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10" y="3"/>
                    <a:pt x="11" y="2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4" y="1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24" y="9"/>
                    <a:pt x="24" y="24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4"/>
                    <a:pt x="14" y="36"/>
                    <a:pt x="13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lose/>
                  <a:moveTo>
                    <a:pt x="10" y="5"/>
                  </a:moveTo>
                  <a:cubicBezTo>
                    <a:pt x="2" y="14"/>
                    <a:pt x="6" y="24"/>
                    <a:pt x="12" y="34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13" y="26"/>
                    <a:pt x="15" y="16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5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6" y="17"/>
                    <a:pt x="14" y="26"/>
                    <a:pt x="13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5" y="33"/>
                    <a:pt x="15" y="32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23" y="23"/>
                    <a:pt x="23" y="10"/>
                    <a:pt x="14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2" y="3"/>
                    <a:pt x="11" y="4"/>
                    <a:pt x="10" y="5"/>
                  </a:cubicBezTo>
                  <a:close/>
                </a:path>
              </a:pathLst>
            </a:custGeom>
            <a:solidFill>
              <a:srgbClr val="C2D3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0" name="Freeform 1258"/>
            <p:cNvSpPr/>
            <p:nvPr/>
          </p:nvSpPr>
          <p:spPr bwMode="auto">
            <a:xfrm>
              <a:off x="5149850" y="9491663"/>
              <a:ext cx="174625" cy="285750"/>
            </a:xfrm>
            <a:custGeom>
              <a:avLst/>
              <a:gdLst>
                <a:gd name="T0" fmla="*/ 47 w 51"/>
                <a:gd name="T1" fmla="*/ 2 h 83"/>
                <a:gd name="T2" fmla="*/ 51 w 51"/>
                <a:gd name="T3" fmla="*/ 30 h 83"/>
                <a:gd name="T4" fmla="*/ 46 w 51"/>
                <a:gd name="T5" fmla="*/ 52 h 83"/>
                <a:gd name="T6" fmla="*/ 38 w 51"/>
                <a:gd name="T7" fmla="*/ 61 h 83"/>
                <a:gd name="T8" fmla="*/ 22 w 51"/>
                <a:gd name="T9" fmla="*/ 68 h 83"/>
                <a:gd name="T10" fmla="*/ 19 w 51"/>
                <a:gd name="T11" fmla="*/ 74 h 83"/>
                <a:gd name="T12" fmla="*/ 22 w 51"/>
                <a:gd name="T13" fmla="*/ 79 h 83"/>
                <a:gd name="T14" fmla="*/ 19 w 51"/>
                <a:gd name="T15" fmla="*/ 81 h 83"/>
                <a:gd name="T16" fmla="*/ 17 w 51"/>
                <a:gd name="T17" fmla="*/ 69 h 83"/>
                <a:gd name="T18" fmla="*/ 5 w 51"/>
                <a:gd name="T19" fmla="*/ 52 h 83"/>
                <a:gd name="T20" fmla="*/ 36 w 51"/>
                <a:gd name="T21" fmla="*/ 5 h 83"/>
                <a:gd name="T22" fmla="*/ 47 w 51"/>
                <a:gd name="T23" fmla="*/ 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" h="83">
                  <a:moveTo>
                    <a:pt x="47" y="2"/>
                  </a:moveTo>
                  <a:cubicBezTo>
                    <a:pt x="50" y="11"/>
                    <a:pt x="51" y="21"/>
                    <a:pt x="51" y="30"/>
                  </a:cubicBezTo>
                  <a:cubicBezTo>
                    <a:pt x="50" y="37"/>
                    <a:pt x="50" y="46"/>
                    <a:pt x="46" y="52"/>
                  </a:cubicBezTo>
                  <a:cubicBezTo>
                    <a:pt x="44" y="56"/>
                    <a:pt x="41" y="59"/>
                    <a:pt x="38" y="61"/>
                  </a:cubicBezTo>
                  <a:cubicBezTo>
                    <a:pt x="33" y="65"/>
                    <a:pt x="28" y="66"/>
                    <a:pt x="22" y="68"/>
                  </a:cubicBezTo>
                  <a:cubicBezTo>
                    <a:pt x="19" y="69"/>
                    <a:pt x="18" y="71"/>
                    <a:pt x="19" y="74"/>
                  </a:cubicBezTo>
                  <a:cubicBezTo>
                    <a:pt x="19" y="76"/>
                    <a:pt x="22" y="78"/>
                    <a:pt x="22" y="79"/>
                  </a:cubicBezTo>
                  <a:cubicBezTo>
                    <a:pt x="23" y="82"/>
                    <a:pt x="21" y="83"/>
                    <a:pt x="19" y="81"/>
                  </a:cubicBezTo>
                  <a:cubicBezTo>
                    <a:pt x="16" y="79"/>
                    <a:pt x="16" y="72"/>
                    <a:pt x="17" y="69"/>
                  </a:cubicBezTo>
                  <a:cubicBezTo>
                    <a:pt x="11" y="66"/>
                    <a:pt x="6" y="57"/>
                    <a:pt x="5" y="52"/>
                  </a:cubicBezTo>
                  <a:cubicBezTo>
                    <a:pt x="0" y="30"/>
                    <a:pt x="17" y="12"/>
                    <a:pt x="36" y="5"/>
                  </a:cubicBezTo>
                  <a:cubicBezTo>
                    <a:pt x="37" y="4"/>
                    <a:pt x="46" y="0"/>
                    <a:pt x="47" y="2"/>
                  </a:cubicBezTo>
                  <a:close/>
                </a:path>
              </a:pathLst>
            </a:custGeom>
            <a:solidFill>
              <a:srgbClr val="C2D3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1" name="Freeform 1259"/>
            <p:cNvSpPr/>
            <p:nvPr/>
          </p:nvSpPr>
          <p:spPr bwMode="auto">
            <a:xfrm>
              <a:off x="5683250" y="9574213"/>
              <a:ext cx="277813" cy="174625"/>
            </a:xfrm>
            <a:custGeom>
              <a:avLst/>
              <a:gdLst>
                <a:gd name="T0" fmla="*/ 79 w 81"/>
                <a:gd name="T1" fmla="*/ 20 h 51"/>
                <a:gd name="T2" fmla="*/ 60 w 81"/>
                <a:gd name="T3" fmla="*/ 40 h 51"/>
                <a:gd name="T4" fmla="*/ 39 w 81"/>
                <a:gd name="T5" fmla="*/ 50 h 51"/>
                <a:gd name="T6" fmla="*/ 27 w 81"/>
                <a:gd name="T7" fmla="*/ 49 h 51"/>
                <a:gd name="T8" fmla="*/ 12 w 81"/>
                <a:gd name="T9" fmla="*/ 41 h 51"/>
                <a:gd name="T10" fmla="*/ 6 w 81"/>
                <a:gd name="T11" fmla="*/ 42 h 51"/>
                <a:gd name="T12" fmla="*/ 3 w 81"/>
                <a:gd name="T13" fmla="*/ 48 h 51"/>
                <a:gd name="T14" fmla="*/ 0 w 81"/>
                <a:gd name="T15" fmla="*/ 46 h 51"/>
                <a:gd name="T16" fmla="*/ 9 w 81"/>
                <a:gd name="T17" fmla="*/ 37 h 51"/>
                <a:gd name="T18" fmla="*/ 15 w 81"/>
                <a:gd name="T19" fmla="*/ 17 h 51"/>
                <a:gd name="T20" fmla="*/ 71 w 81"/>
                <a:gd name="T21" fmla="*/ 12 h 51"/>
                <a:gd name="T22" fmla="*/ 79 w 81"/>
                <a:gd name="T23" fmla="*/ 2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" h="51">
                  <a:moveTo>
                    <a:pt x="79" y="20"/>
                  </a:moveTo>
                  <a:cubicBezTo>
                    <a:pt x="74" y="28"/>
                    <a:pt x="67" y="34"/>
                    <a:pt x="60" y="40"/>
                  </a:cubicBezTo>
                  <a:cubicBezTo>
                    <a:pt x="54" y="44"/>
                    <a:pt x="47" y="49"/>
                    <a:pt x="39" y="50"/>
                  </a:cubicBezTo>
                  <a:cubicBezTo>
                    <a:pt x="36" y="51"/>
                    <a:pt x="31" y="50"/>
                    <a:pt x="27" y="49"/>
                  </a:cubicBezTo>
                  <a:cubicBezTo>
                    <a:pt x="22" y="47"/>
                    <a:pt x="17" y="44"/>
                    <a:pt x="12" y="41"/>
                  </a:cubicBezTo>
                  <a:cubicBezTo>
                    <a:pt x="10" y="39"/>
                    <a:pt x="8" y="40"/>
                    <a:pt x="6" y="42"/>
                  </a:cubicBezTo>
                  <a:cubicBezTo>
                    <a:pt x="4" y="43"/>
                    <a:pt x="4" y="47"/>
                    <a:pt x="3" y="48"/>
                  </a:cubicBezTo>
                  <a:cubicBezTo>
                    <a:pt x="2" y="49"/>
                    <a:pt x="0" y="49"/>
                    <a:pt x="0" y="46"/>
                  </a:cubicBezTo>
                  <a:cubicBezTo>
                    <a:pt x="0" y="42"/>
                    <a:pt x="5" y="38"/>
                    <a:pt x="9" y="37"/>
                  </a:cubicBezTo>
                  <a:cubicBezTo>
                    <a:pt x="7" y="31"/>
                    <a:pt x="11" y="21"/>
                    <a:pt x="15" y="17"/>
                  </a:cubicBezTo>
                  <a:cubicBezTo>
                    <a:pt x="29" y="0"/>
                    <a:pt x="53" y="2"/>
                    <a:pt x="71" y="12"/>
                  </a:cubicBezTo>
                  <a:cubicBezTo>
                    <a:pt x="72" y="13"/>
                    <a:pt x="81" y="18"/>
                    <a:pt x="79" y="20"/>
                  </a:cubicBezTo>
                  <a:close/>
                </a:path>
              </a:pathLst>
            </a:custGeom>
            <a:solidFill>
              <a:srgbClr val="C2D3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2" name="Freeform 1260"/>
            <p:cNvSpPr>
              <a:spLocks noEditPoints="1"/>
            </p:cNvSpPr>
            <p:nvPr/>
          </p:nvSpPr>
          <p:spPr bwMode="auto">
            <a:xfrm>
              <a:off x="4948238" y="9577388"/>
              <a:ext cx="133350" cy="158750"/>
            </a:xfrm>
            <a:custGeom>
              <a:avLst/>
              <a:gdLst>
                <a:gd name="T0" fmla="*/ 37 w 39"/>
                <a:gd name="T1" fmla="*/ 46 h 46"/>
                <a:gd name="T2" fmla="*/ 0 w 39"/>
                <a:gd name="T3" fmla="*/ 8 h 46"/>
                <a:gd name="T4" fmla="*/ 0 w 39"/>
                <a:gd name="T5" fmla="*/ 8 h 46"/>
                <a:gd name="T6" fmla="*/ 1 w 39"/>
                <a:gd name="T7" fmla="*/ 1 h 46"/>
                <a:gd name="T8" fmla="*/ 1 w 39"/>
                <a:gd name="T9" fmla="*/ 1 h 46"/>
                <a:gd name="T10" fmla="*/ 2 w 39"/>
                <a:gd name="T11" fmla="*/ 0 h 46"/>
                <a:gd name="T12" fmla="*/ 2 w 39"/>
                <a:gd name="T13" fmla="*/ 0 h 46"/>
                <a:gd name="T14" fmla="*/ 5 w 39"/>
                <a:gd name="T15" fmla="*/ 0 h 46"/>
                <a:gd name="T16" fmla="*/ 5 w 39"/>
                <a:gd name="T17" fmla="*/ 0 h 46"/>
                <a:gd name="T18" fmla="*/ 39 w 39"/>
                <a:gd name="T19" fmla="*/ 37 h 46"/>
                <a:gd name="T20" fmla="*/ 39 w 39"/>
                <a:gd name="T21" fmla="*/ 37 h 46"/>
                <a:gd name="T22" fmla="*/ 38 w 39"/>
                <a:gd name="T23" fmla="*/ 45 h 46"/>
                <a:gd name="T24" fmla="*/ 38 w 39"/>
                <a:gd name="T25" fmla="*/ 45 h 46"/>
                <a:gd name="T26" fmla="*/ 37 w 39"/>
                <a:gd name="T27" fmla="*/ 46 h 46"/>
                <a:gd name="T28" fmla="*/ 37 w 39"/>
                <a:gd name="T29" fmla="*/ 46 h 46"/>
                <a:gd name="T30" fmla="*/ 37 w 39"/>
                <a:gd name="T31" fmla="*/ 46 h 46"/>
                <a:gd name="T32" fmla="*/ 37 w 39"/>
                <a:gd name="T33" fmla="*/ 46 h 46"/>
                <a:gd name="T34" fmla="*/ 37 w 39"/>
                <a:gd name="T35" fmla="*/ 46 h 46"/>
                <a:gd name="T36" fmla="*/ 37 w 39"/>
                <a:gd name="T37" fmla="*/ 46 h 46"/>
                <a:gd name="T38" fmla="*/ 37 w 39"/>
                <a:gd name="T39" fmla="*/ 46 h 46"/>
                <a:gd name="T40" fmla="*/ 37 w 39"/>
                <a:gd name="T41" fmla="*/ 46 h 46"/>
                <a:gd name="T42" fmla="*/ 37 w 39"/>
                <a:gd name="T43" fmla="*/ 46 h 46"/>
                <a:gd name="T44" fmla="*/ 37 w 39"/>
                <a:gd name="T45" fmla="*/ 46 h 46"/>
                <a:gd name="T46" fmla="*/ 37 w 39"/>
                <a:gd name="T47" fmla="*/ 46 h 46"/>
                <a:gd name="T48" fmla="*/ 37 w 39"/>
                <a:gd name="T49" fmla="*/ 46 h 46"/>
                <a:gd name="T50" fmla="*/ 37 w 39"/>
                <a:gd name="T51" fmla="*/ 46 h 46"/>
                <a:gd name="T52" fmla="*/ 2 w 39"/>
                <a:gd name="T53" fmla="*/ 8 h 46"/>
                <a:gd name="T54" fmla="*/ 35 w 39"/>
                <a:gd name="T55" fmla="*/ 43 h 46"/>
                <a:gd name="T56" fmla="*/ 35 w 39"/>
                <a:gd name="T57" fmla="*/ 43 h 46"/>
                <a:gd name="T58" fmla="*/ 10 w 39"/>
                <a:gd name="T59" fmla="*/ 9 h 46"/>
                <a:gd name="T60" fmla="*/ 10 w 39"/>
                <a:gd name="T61" fmla="*/ 9 h 46"/>
                <a:gd name="T62" fmla="*/ 10 w 39"/>
                <a:gd name="T63" fmla="*/ 8 h 46"/>
                <a:gd name="T64" fmla="*/ 10 w 39"/>
                <a:gd name="T65" fmla="*/ 8 h 46"/>
                <a:gd name="T66" fmla="*/ 12 w 39"/>
                <a:gd name="T67" fmla="*/ 8 h 46"/>
                <a:gd name="T68" fmla="*/ 12 w 39"/>
                <a:gd name="T69" fmla="*/ 8 h 46"/>
                <a:gd name="T70" fmla="*/ 36 w 39"/>
                <a:gd name="T71" fmla="*/ 42 h 46"/>
                <a:gd name="T72" fmla="*/ 36 w 39"/>
                <a:gd name="T73" fmla="*/ 42 h 46"/>
                <a:gd name="T74" fmla="*/ 37 w 39"/>
                <a:gd name="T75" fmla="*/ 37 h 46"/>
                <a:gd name="T76" fmla="*/ 37 w 39"/>
                <a:gd name="T77" fmla="*/ 37 h 46"/>
                <a:gd name="T78" fmla="*/ 5 w 39"/>
                <a:gd name="T79" fmla="*/ 2 h 46"/>
                <a:gd name="T80" fmla="*/ 5 w 39"/>
                <a:gd name="T81" fmla="*/ 2 h 46"/>
                <a:gd name="T82" fmla="*/ 3 w 39"/>
                <a:gd name="T83" fmla="*/ 2 h 46"/>
                <a:gd name="T84" fmla="*/ 3 w 39"/>
                <a:gd name="T85" fmla="*/ 2 h 46"/>
                <a:gd name="T86" fmla="*/ 2 w 39"/>
                <a:gd name="T87" fmla="*/ 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46">
                  <a:moveTo>
                    <a:pt x="37" y="46"/>
                  </a:moveTo>
                  <a:cubicBezTo>
                    <a:pt x="17" y="39"/>
                    <a:pt x="0" y="30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6"/>
                    <a:pt x="1" y="3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4" y="0"/>
                    <a:pt x="39" y="17"/>
                    <a:pt x="39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9" y="39"/>
                    <a:pt x="38" y="42"/>
                    <a:pt x="38" y="45"/>
                  </a:cubicBezTo>
                  <a:cubicBezTo>
                    <a:pt x="38" y="45"/>
                    <a:pt x="38" y="45"/>
                    <a:pt x="38" y="45"/>
                  </a:cubicBezTo>
                  <a:cubicBezTo>
                    <a:pt x="38" y="45"/>
                    <a:pt x="38" y="45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lose/>
                  <a:moveTo>
                    <a:pt x="2" y="8"/>
                  </a:moveTo>
                  <a:cubicBezTo>
                    <a:pt x="2" y="28"/>
                    <a:pt x="16" y="36"/>
                    <a:pt x="35" y="43"/>
                  </a:cubicBezTo>
                  <a:cubicBezTo>
                    <a:pt x="35" y="43"/>
                    <a:pt x="35" y="43"/>
                    <a:pt x="35" y="43"/>
                  </a:cubicBezTo>
                  <a:cubicBezTo>
                    <a:pt x="28" y="31"/>
                    <a:pt x="20" y="18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1" y="8"/>
                    <a:pt x="11" y="7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22" y="17"/>
                    <a:pt x="29" y="30"/>
                    <a:pt x="36" y="42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7" y="40"/>
                    <a:pt x="37" y="38"/>
                    <a:pt x="37" y="37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7" y="18"/>
                    <a:pt x="23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4"/>
                    <a:pt x="2" y="6"/>
                    <a:pt x="2" y="8"/>
                  </a:cubicBezTo>
                  <a:close/>
                </a:path>
              </a:pathLst>
            </a:custGeom>
            <a:solidFill>
              <a:srgbClr val="76B7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3" name="Freeform 1261"/>
            <p:cNvSpPr>
              <a:spLocks noEditPoints="1"/>
            </p:cNvSpPr>
            <p:nvPr/>
          </p:nvSpPr>
          <p:spPr bwMode="auto">
            <a:xfrm>
              <a:off x="4803775" y="9694863"/>
              <a:ext cx="127000" cy="82550"/>
            </a:xfrm>
            <a:custGeom>
              <a:avLst/>
              <a:gdLst>
                <a:gd name="T0" fmla="*/ 36 w 37"/>
                <a:gd name="T1" fmla="*/ 12 h 24"/>
                <a:gd name="T2" fmla="*/ 4 w 37"/>
                <a:gd name="T3" fmla="*/ 16 h 24"/>
                <a:gd name="T4" fmla="*/ 4 w 37"/>
                <a:gd name="T5" fmla="*/ 16 h 24"/>
                <a:gd name="T6" fmla="*/ 0 w 37"/>
                <a:gd name="T7" fmla="*/ 13 h 24"/>
                <a:gd name="T8" fmla="*/ 0 w 37"/>
                <a:gd name="T9" fmla="*/ 13 h 24"/>
                <a:gd name="T10" fmla="*/ 0 w 37"/>
                <a:gd name="T11" fmla="*/ 12 h 24"/>
                <a:gd name="T12" fmla="*/ 0 w 37"/>
                <a:gd name="T13" fmla="*/ 12 h 24"/>
                <a:gd name="T14" fmla="*/ 1 w 37"/>
                <a:gd name="T15" fmla="*/ 10 h 24"/>
                <a:gd name="T16" fmla="*/ 1 w 37"/>
                <a:gd name="T17" fmla="*/ 10 h 24"/>
                <a:gd name="T18" fmla="*/ 33 w 37"/>
                <a:gd name="T19" fmla="*/ 8 h 24"/>
                <a:gd name="T20" fmla="*/ 33 w 37"/>
                <a:gd name="T21" fmla="*/ 8 h 24"/>
                <a:gd name="T22" fmla="*/ 36 w 37"/>
                <a:gd name="T23" fmla="*/ 11 h 24"/>
                <a:gd name="T24" fmla="*/ 36 w 37"/>
                <a:gd name="T25" fmla="*/ 11 h 24"/>
                <a:gd name="T26" fmla="*/ 37 w 37"/>
                <a:gd name="T27" fmla="*/ 12 h 24"/>
                <a:gd name="T28" fmla="*/ 37 w 37"/>
                <a:gd name="T29" fmla="*/ 12 h 24"/>
                <a:gd name="T30" fmla="*/ 37 w 37"/>
                <a:gd name="T31" fmla="*/ 12 h 24"/>
                <a:gd name="T32" fmla="*/ 37 w 37"/>
                <a:gd name="T33" fmla="*/ 12 h 24"/>
                <a:gd name="T34" fmla="*/ 37 w 37"/>
                <a:gd name="T35" fmla="*/ 12 h 24"/>
                <a:gd name="T36" fmla="*/ 37 w 37"/>
                <a:gd name="T37" fmla="*/ 12 h 24"/>
                <a:gd name="T38" fmla="*/ 37 w 37"/>
                <a:gd name="T39" fmla="*/ 12 h 24"/>
                <a:gd name="T40" fmla="*/ 37 w 37"/>
                <a:gd name="T41" fmla="*/ 12 h 24"/>
                <a:gd name="T42" fmla="*/ 37 w 37"/>
                <a:gd name="T43" fmla="*/ 12 h 24"/>
                <a:gd name="T44" fmla="*/ 37 w 37"/>
                <a:gd name="T45" fmla="*/ 12 h 24"/>
                <a:gd name="T46" fmla="*/ 36 w 37"/>
                <a:gd name="T47" fmla="*/ 12 h 24"/>
                <a:gd name="T48" fmla="*/ 36 w 37"/>
                <a:gd name="T49" fmla="*/ 12 h 24"/>
                <a:gd name="T50" fmla="*/ 36 w 37"/>
                <a:gd name="T51" fmla="*/ 12 h 24"/>
                <a:gd name="T52" fmla="*/ 4 w 37"/>
                <a:gd name="T53" fmla="*/ 15 h 24"/>
                <a:gd name="T54" fmla="*/ 34 w 37"/>
                <a:gd name="T55" fmla="*/ 12 h 24"/>
                <a:gd name="T56" fmla="*/ 34 w 37"/>
                <a:gd name="T57" fmla="*/ 12 h 24"/>
                <a:gd name="T58" fmla="*/ 8 w 37"/>
                <a:gd name="T59" fmla="*/ 11 h 24"/>
                <a:gd name="T60" fmla="*/ 8 w 37"/>
                <a:gd name="T61" fmla="*/ 11 h 24"/>
                <a:gd name="T62" fmla="*/ 7 w 37"/>
                <a:gd name="T63" fmla="*/ 11 h 24"/>
                <a:gd name="T64" fmla="*/ 7 w 37"/>
                <a:gd name="T65" fmla="*/ 11 h 24"/>
                <a:gd name="T66" fmla="*/ 8 w 37"/>
                <a:gd name="T67" fmla="*/ 10 h 24"/>
                <a:gd name="T68" fmla="*/ 8 w 37"/>
                <a:gd name="T69" fmla="*/ 10 h 24"/>
                <a:gd name="T70" fmla="*/ 34 w 37"/>
                <a:gd name="T71" fmla="*/ 11 h 24"/>
                <a:gd name="T72" fmla="*/ 34 w 37"/>
                <a:gd name="T73" fmla="*/ 11 h 24"/>
                <a:gd name="T74" fmla="*/ 32 w 37"/>
                <a:gd name="T75" fmla="*/ 9 h 24"/>
                <a:gd name="T76" fmla="*/ 32 w 37"/>
                <a:gd name="T77" fmla="*/ 9 h 24"/>
                <a:gd name="T78" fmla="*/ 2 w 37"/>
                <a:gd name="T79" fmla="*/ 11 h 24"/>
                <a:gd name="T80" fmla="*/ 2 w 37"/>
                <a:gd name="T81" fmla="*/ 11 h 24"/>
                <a:gd name="T82" fmla="*/ 1 w 37"/>
                <a:gd name="T83" fmla="*/ 12 h 24"/>
                <a:gd name="T84" fmla="*/ 1 w 37"/>
                <a:gd name="T85" fmla="*/ 12 h 24"/>
                <a:gd name="T86" fmla="*/ 4 w 37"/>
                <a:gd name="T87" fmla="*/ 15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7" h="24">
                  <a:moveTo>
                    <a:pt x="36" y="12"/>
                  </a:moveTo>
                  <a:cubicBezTo>
                    <a:pt x="25" y="19"/>
                    <a:pt x="15" y="24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3" y="15"/>
                    <a:pt x="1" y="14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1" y="11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9" y="1"/>
                    <a:pt x="23" y="0"/>
                    <a:pt x="33" y="8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4" y="9"/>
                    <a:pt x="35" y="10"/>
                    <a:pt x="36" y="11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7" y="11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lose/>
                  <a:moveTo>
                    <a:pt x="4" y="15"/>
                  </a:moveTo>
                  <a:cubicBezTo>
                    <a:pt x="14" y="22"/>
                    <a:pt x="24" y="19"/>
                    <a:pt x="34" y="12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26" y="11"/>
                    <a:pt x="16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11"/>
                    <a:pt x="7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0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16" y="9"/>
                    <a:pt x="26" y="10"/>
                    <a:pt x="34" y="11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4" y="10"/>
                    <a:pt x="33" y="9"/>
                    <a:pt x="32" y="9"/>
                  </a:cubicBezTo>
                  <a:cubicBezTo>
                    <a:pt x="32" y="9"/>
                    <a:pt x="32" y="9"/>
                    <a:pt x="32" y="9"/>
                  </a:cubicBezTo>
                  <a:cubicBezTo>
                    <a:pt x="23" y="2"/>
                    <a:pt x="9" y="2"/>
                    <a:pt x="2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2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2" y="13"/>
                    <a:pt x="3" y="14"/>
                    <a:pt x="4" y="15"/>
                  </a:cubicBezTo>
                  <a:close/>
                </a:path>
              </a:pathLst>
            </a:custGeom>
            <a:solidFill>
              <a:srgbClr val="C2D3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4" name="Freeform 1262"/>
            <p:cNvSpPr>
              <a:spLocks noEditPoints="1"/>
            </p:cNvSpPr>
            <p:nvPr/>
          </p:nvSpPr>
          <p:spPr bwMode="auto">
            <a:xfrm>
              <a:off x="5410200" y="9625013"/>
              <a:ext cx="163513" cy="138112"/>
            </a:xfrm>
            <a:custGeom>
              <a:avLst/>
              <a:gdLst>
                <a:gd name="T0" fmla="*/ 47 w 48"/>
                <a:gd name="T1" fmla="*/ 40 h 40"/>
                <a:gd name="T2" fmla="*/ 1 w 48"/>
                <a:gd name="T3" fmla="*/ 16 h 40"/>
                <a:gd name="T4" fmla="*/ 1 w 48"/>
                <a:gd name="T5" fmla="*/ 16 h 40"/>
                <a:gd name="T6" fmla="*/ 0 w 48"/>
                <a:gd name="T7" fmla="*/ 8 h 40"/>
                <a:gd name="T8" fmla="*/ 0 w 48"/>
                <a:gd name="T9" fmla="*/ 8 h 40"/>
                <a:gd name="T10" fmla="*/ 0 w 48"/>
                <a:gd name="T11" fmla="*/ 7 h 40"/>
                <a:gd name="T12" fmla="*/ 0 w 48"/>
                <a:gd name="T13" fmla="*/ 7 h 40"/>
                <a:gd name="T14" fmla="*/ 3 w 48"/>
                <a:gd name="T15" fmla="*/ 6 h 40"/>
                <a:gd name="T16" fmla="*/ 3 w 48"/>
                <a:gd name="T17" fmla="*/ 6 h 40"/>
                <a:gd name="T18" fmla="*/ 47 w 48"/>
                <a:gd name="T19" fmla="*/ 31 h 40"/>
                <a:gd name="T20" fmla="*/ 47 w 48"/>
                <a:gd name="T21" fmla="*/ 31 h 40"/>
                <a:gd name="T22" fmla="*/ 48 w 48"/>
                <a:gd name="T23" fmla="*/ 39 h 40"/>
                <a:gd name="T24" fmla="*/ 48 w 48"/>
                <a:gd name="T25" fmla="*/ 39 h 40"/>
                <a:gd name="T26" fmla="*/ 48 w 48"/>
                <a:gd name="T27" fmla="*/ 40 h 40"/>
                <a:gd name="T28" fmla="*/ 48 w 48"/>
                <a:gd name="T29" fmla="*/ 40 h 40"/>
                <a:gd name="T30" fmla="*/ 48 w 48"/>
                <a:gd name="T31" fmla="*/ 40 h 40"/>
                <a:gd name="T32" fmla="*/ 48 w 48"/>
                <a:gd name="T33" fmla="*/ 40 h 40"/>
                <a:gd name="T34" fmla="*/ 48 w 48"/>
                <a:gd name="T35" fmla="*/ 40 h 40"/>
                <a:gd name="T36" fmla="*/ 48 w 48"/>
                <a:gd name="T37" fmla="*/ 40 h 40"/>
                <a:gd name="T38" fmla="*/ 48 w 48"/>
                <a:gd name="T39" fmla="*/ 40 h 40"/>
                <a:gd name="T40" fmla="*/ 48 w 48"/>
                <a:gd name="T41" fmla="*/ 40 h 40"/>
                <a:gd name="T42" fmla="*/ 48 w 48"/>
                <a:gd name="T43" fmla="*/ 40 h 40"/>
                <a:gd name="T44" fmla="*/ 48 w 48"/>
                <a:gd name="T45" fmla="*/ 40 h 40"/>
                <a:gd name="T46" fmla="*/ 48 w 48"/>
                <a:gd name="T47" fmla="*/ 40 h 40"/>
                <a:gd name="T48" fmla="*/ 48 w 48"/>
                <a:gd name="T49" fmla="*/ 40 h 40"/>
                <a:gd name="T50" fmla="*/ 47 w 48"/>
                <a:gd name="T51" fmla="*/ 40 h 40"/>
                <a:gd name="T52" fmla="*/ 3 w 48"/>
                <a:gd name="T53" fmla="*/ 15 h 40"/>
                <a:gd name="T54" fmla="*/ 45 w 48"/>
                <a:gd name="T55" fmla="*/ 38 h 40"/>
                <a:gd name="T56" fmla="*/ 45 w 48"/>
                <a:gd name="T57" fmla="*/ 38 h 40"/>
                <a:gd name="T58" fmla="*/ 11 w 48"/>
                <a:gd name="T59" fmla="*/ 13 h 40"/>
                <a:gd name="T60" fmla="*/ 11 w 48"/>
                <a:gd name="T61" fmla="*/ 13 h 40"/>
                <a:gd name="T62" fmla="*/ 11 w 48"/>
                <a:gd name="T63" fmla="*/ 12 h 40"/>
                <a:gd name="T64" fmla="*/ 11 w 48"/>
                <a:gd name="T65" fmla="*/ 12 h 40"/>
                <a:gd name="T66" fmla="*/ 12 w 48"/>
                <a:gd name="T67" fmla="*/ 12 h 40"/>
                <a:gd name="T68" fmla="*/ 12 w 48"/>
                <a:gd name="T69" fmla="*/ 12 h 40"/>
                <a:gd name="T70" fmla="*/ 46 w 48"/>
                <a:gd name="T71" fmla="*/ 36 h 40"/>
                <a:gd name="T72" fmla="*/ 46 w 48"/>
                <a:gd name="T73" fmla="*/ 36 h 40"/>
                <a:gd name="T74" fmla="*/ 45 w 48"/>
                <a:gd name="T75" fmla="*/ 32 h 40"/>
                <a:gd name="T76" fmla="*/ 45 w 48"/>
                <a:gd name="T77" fmla="*/ 32 h 40"/>
                <a:gd name="T78" fmla="*/ 3 w 48"/>
                <a:gd name="T79" fmla="*/ 8 h 40"/>
                <a:gd name="T80" fmla="*/ 3 w 48"/>
                <a:gd name="T81" fmla="*/ 8 h 40"/>
                <a:gd name="T82" fmla="*/ 2 w 48"/>
                <a:gd name="T83" fmla="*/ 9 h 40"/>
                <a:gd name="T84" fmla="*/ 2 w 48"/>
                <a:gd name="T85" fmla="*/ 9 h 40"/>
                <a:gd name="T86" fmla="*/ 3 w 48"/>
                <a:gd name="T87" fmla="*/ 1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8" h="40">
                  <a:moveTo>
                    <a:pt x="47" y="40"/>
                  </a:moveTo>
                  <a:cubicBezTo>
                    <a:pt x="27" y="39"/>
                    <a:pt x="8" y="3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3"/>
                    <a:pt x="0" y="11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7"/>
                    <a:pt x="2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1" y="0"/>
                    <a:pt x="41" y="12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3"/>
                    <a:pt x="48" y="36"/>
                    <a:pt x="48" y="39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48" y="39"/>
                    <a:pt x="48" y="39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7" y="40"/>
                    <a:pt x="47" y="40"/>
                  </a:cubicBezTo>
                  <a:close/>
                  <a:moveTo>
                    <a:pt x="3" y="15"/>
                  </a:moveTo>
                  <a:cubicBezTo>
                    <a:pt x="9" y="33"/>
                    <a:pt x="25" y="37"/>
                    <a:pt x="45" y="38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35" y="29"/>
                    <a:pt x="23" y="19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2"/>
                    <a:pt x="12" y="11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24" y="17"/>
                    <a:pt x="36" y="28"/>
                    <a:pt x="46" y="36"/>
                  </a:cubicBezTo>
                  <a:cubicBezTo>
                    <a:pt x="46" y="36"/>
                    <a:pt x="46" y="36"/>
                    <a:pt x="46" y="36"/>
                  </a:cubicBezTo>
                  <a:cubicBezTo>
                    <a:pt x="46" y="35"/>
                    <a:pt x="45" y="33"/>
                    <a:pt x="45" y="32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39" y="14"/>
                    <a:pt x="21" y="2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11"/>
                    <a:pt x="3" y="13"/>
                    <a:pt x="3" y="15"/>
                  </a:cubicBezTo>
                  <a:close/>
                </a:path>
              </a:pathLst>
            </a:custGeom>
            <a:solidFill>
              <a:srgbClr val="76B7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5" name="Freeform 1263"/>
            <p:cNvSpPr>
              <a:spLocks noEditPoints="1"/>
            </p:cNvSpPr>
            <p:nvPr/>
          </p:nvSpPr>
          <p:spPr bwMode="auto">
            <a:xfrm>
              <a:off x="5618163" y="9556750"/>
              <a:ext cx="82550" cy="127000"/>
            </a:xfrm>
            <a:custGeom>
              <a:avLst/>
              <a:gdLst>
                <a:gd name="T0" fmla="*/ 12 w 24"/>
                <a:gd name="T1" fmla="*/ 37 h 37"/>
                <a:gd name="T2" fmla="*/ 9 w 24"/>
                <a:gd name="T3" fmla="*/ 4 h 37"/>
                <a:gd name="T4" fmla="*/ 9 w 24"/>
                <a:gd name="T5" fmla="*/ 4 h 37"/>
                <a:gd name="T6" fmla="*/ 12 w 24"/>
                <a:gd name="T7" fmla="*/ 0 h 37"/>
                <a:gd name="T8" fmla="*/ 12 w 24"/>
                <a:gd name="T9" fmla="*/ 0 h 37"/>
                <a:gd name="T10" fmla="*/ 13 w 24"/>
                <a:gd name="T11" fmla="*/ 0 h 37"/>
                <a:gd name="T12" fmla="*/ 13 w 24"/>
                <a:gd name="T13" fmla="*/ 0 h 37"/>
                <a:gd name="T14" fmla="*/ 14 w 24"/>
                <a:gd name="T15" fmla="*/ 1 h 37"/>
                <a:gd name="T16" fmla="*/ 14 w 24"/>
                <a:gd name="T17" fmla="*/ 1 h 37"/>
                <a:gd name="T18" fmla="*/ 16 w 24"/>
                <a:gd name="T19" fmla="*/ 33 h 37"/>
                <a:gd name="T20" fmla="*/ 16 w 24"/>
                <a:gd name="T21" fmla="*/ 33 h 37"/>
                <a:gd name="T22" fmla="*/ 13 w 24"/>
                <a:gd name="T23" fmla="*/ 37 h 37"/>
                <a:gd name="T24" fmla="*/ 13 w 24"/>
                <a:gd name="T25" fmla="*/ 37 h 37"/>
                <a:gd name="T26" fmla="*/ 12 w 24"/>
                <a:gd name="T27" fmla="*/ 37 h 37"/>
                <a:gd name="T28" fmla="*/ 12 w 24"/>
                <a:gd name="T29" fmla="*/ 37 h 37"/>
                <a:gd name="T30" fmla="*/ 12 w 24"/>
                <a:gd name="T31" fmla="*/ 37 h 37"/>
                <a:gd name="T32" fmla="*/ 12 w 24"/>
                <a:gd name="T33" fmla="*/ 37 h 37"/>
                <a:gd name="T34" fmla="*/ 12 w 24"/>
                <a:gd name="T35" fmla="*/ 37 h 37"/>
                <a:gd name="T36" fmla="*/ 12 w 24"/>
                <a:gd name="T37" fmla="*/ 37 h 37"/>
                <a:gd name="T38" fmla="*/ 12 w 24"/>
                <a:gd name="T39" fmla="*/ 37 h 37"/>
                <a:gd name="T40" fmla="*/ 12 w 24"/>
                <a:gd name="T41" fmla="*/ 37 h 37"/>
                <a:gd name="T42" fmla="*/ 12 w 24"/>
                <a:gd name="T43" fmla="*/ 37 h 37"/>
                <a:gd name="T44" fmla="*/ 12 w 24"/>
                <a:gd name="T45" fmla="*/ 37 h 37"/>
                <a:gd name="T46" fmla="*/ 12 w 24"/>
                <a:gd name="T47" fmla="*/ 37 h 37"/>
                <a:gd name="T48" fmla="*/ 12 w 24"/>
                <a:gd name="T49" fmla="*/ 37 h 37"/>
                <a:gd name="T50" fmla="*/ 12 w 24"/>
                <a:gd name="T51" fmla="*/ 37 h 37"/>
                <a:gd name="T52" fmla="*/ 10 w 24"/>
                <a:gd name="T53" fmla="*/ 5 h 37"/>
                <a:gd name="T54" fmla="*/ 12 w 24"/>
                <a:gd name="T55" fmla="*/ 34 h 37"/>
                <a:gd name="T56" fmla="*/ 12 w 24"/>
                <a:gd name="T57" fmla="*/ 34 h 37"/>
                <a:gd name="T58" fmla="*/ 13 w 24"/>
                <a:gd name="T59" fmla="*/ 8 h 37"/>
                <a:gd name="T60" fmla="*/ 13 w 24"/>
                <a:gd name="T61" fmla="*/ 8 h 37"/>
                <a:gd name="T62" fmla="*/ 14 w 24"/>
                <a:gd name="T63" fmla="*/ 8 h 37"/>
                <a:gd name="T64" fmla="*/ 14 w 24"/>
                <a:gd name="T65" fmla="*/ 8 h 37"/>
                <a:gd name="T66" fmla="*/ 15 w 24"/>
                <a:gd name="T67" fmla="*/ 8 h 37"/>
                <a:gd name="T68" fmla="*/ 15 w 24"/>
                <a:gd name="T69" fmla="*/ 8 h 37"/>
                <a:gd name="T70" fmla="*/ 13 w 24"/>
                <a:gd name="T71" fmla="*/ 35 h 37"/>
                <a:gd name="T72" fmla="*/ 13 w 24"/>
                <a:gd name="T73" fmla="*/ 35 h 37"/>
                <a:gd name="T74" fmla="*/ 15 w 24"/>
                <a:gd name="T75" fmla="*/ 32 h 37"/>
                <a:gd name="T76" fmla="*/ 15 w 24"/>
                <a:gd name="T77" fmla="*/ 32 h 37"/>
                <a:gd name="T78" fmla="*/ 14 w 24"/>
                <a:gd name="T79" fmla="*/ 2 h 37"/>
                <a:gd name="T80" fmla="*/ 14 w 24"/>
                <a:gd name="T81" fmla="*/ 2 h 37"/>
                <a:gd name="T82" fmla="*/ 13 w 24"/>
                <a:gd name="T83" fmla="*/ 2 h 37"/>
                <a:gd name="T84" fmla="*/ 13 w 24"/>
                <a:gd name="T85" fmla="*/ 2 h 37"/>
                <a:gd name="T86" fmla="*/ 10 w 24"/>
                <a:gd name="T87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4" h="37">
                  <a:moveTo>
                    <a:pt x="12" y="37"/>
                  </a:moveTo>
                  <a:cubicBezTo>
                    <a:pt x="5" y="25"/>
                    <a:pt x="0" y="1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10" y="3"/>
                    <a:pt x="11" y="2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24" y="9"/>
                    <a:pt x="24" y="24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4"/>
                    <a:pt x="14" y="36"/>
                    <a:pt x="13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lose/>
                  <a:moveTo>
                    <a:pt x="10" y="5"/>
                  </a:moveTo>
                  <a:cubicBezTo>
                    <a:pt x="2" y="14"/>
                    <a:pt x="6" y="24"/>
                    <a:pt x="12" y="34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13" y="26"/>
                    <a:pt x="15" y="16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5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6" y="17"/>
                    <a:pt x="14" y="26"/>
                    <a:pt x="13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5" y="33"/>
                    <a:pt x="15" y="32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23" y="23"/>
                    <a:pt x="23" y="10"/>
                    <a:pt x="14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2" y="3"/>
                    <a:pt x="11" y="4"/>
                    <a:pt x="10" y="5"/>
                  </a:cubicBezTo>
                  <a:close/>
                </a:path>
              </a:pathLst>
            </a:custGeom>
            <a:solidFill>
              <a:srgbClr val="C2D3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6" name="Freeform 1264"/>
            <p:cNvSpPr/>
            <p:nvPr/>
          </p:nvSpPr>
          <p:spPr bwMode="auto">
            <a:xfrm>
              <a:off x="6345238" y="9491663"/>
              <a:ext cx="174625" cy="285750"/>
            </a:xfrm>
            <a:custGeom>
              <a:avLst/>
              <a:gdLst>
                <a:gd name="T0" fmla="*/ 47 w 51"/>
                <a:gd name="T1" fmla="*/ 2 h 83"/>
                <a:gd name="T2" fmla="*/ 51 w 51"/>
                <a:gd name="T3" fmla="*/ 30 h 83"/>
                <a:gd name="T4" fmla="*/ 46 w 51"/>
                <a:gd name="T5" fmla="*/ 52 h 83"/>
                <a:gd name="T6" fmla="*/ 38 w 51"/>
                <a:gd name="T7" fmla="*/ 61 h 83"/>
                <a:gd name="T8" fmla="*/ 22 w 51"/>
                <a:gd name="T9" fmla="*/ 68 h 83"/>
                <a:gd name="T10" fmla="*/ 19 w 51"/>
                <a:gd name="T11" fmla="*/ 74 h 83"/>
                <a:gd name="T12" fmla="*/ 22 w 51"/>
                <a:gd name="T13" fmla="*/ 79 h 83"/>
                <a:gd name="T14" fmla="*/ 19 w 51"/>
                <a:gd name="T15" fmla="*/ 81 h 83"/>
                <a:gd name="T16" fmla="*/ 17 w 51"/>
                <a:gd name="T17" fmla="*/ 69 h 83"/>
                <a:gd name="T18" fmla="*/ 5 w 51"/>
                <a:gd name="T19" fmla="*/ 52 h 83"/>
                <a:gd name="T20" fmla="*/ 36 w 51"/>
                <a:gd name="T21" fmla="*/ 5 h 83"/>
                <a:gd name="T22" fmla="*/ 47 w 51"/>
                <a:gd name="T23" fmla="*/ 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" h="83">
                  <a:moveTo>
                    <a:pt x="47" y="2"/>
                  </a:moveTo>
                  <a:cubicBezTo>
                    <a:pt x="50" y="11"/>
                    <a:pt x="51" y="21"/>
                    <a:pt x="51" y="30"/>
                  </a:cubicBezTo>
                  <a:cubicBezTo>
                    <a:pt x="51" y="37"/>
                    <a:pt x="50" y="46"/>
                    <a:pt x="46" y="52"/>
                  </a:cubicBezTo>
                  <a:cubicBezTo>
                    <a:pt x="44" y="56"/>
                    <a:pt x="41" y="59"/>
                    <a:pt x="38" y="61"/>
                  </a:cubicBezTo>
                  <a:cubicBezTo>
                    <a:pt x="33" y="65"/>
                    <a:pt x="28" y="66"/>
                    <a:pt x="22" y="68"/>
                  </a:cubicBezTo>
                  <a:cubicBezTo>
                    <a:pt x="19" y="69"/>
                    <a:pt x="19" y="71"/>
                    <a:pt x="19" y="74"/>
                  </a:cubicBezTo>
                  <a:cubicBezTo>
                    <a:pt x="20" y="76"/>
                    <a:pt x="22" y="78"/>
                    <a:pt x="22" y="79"/>
                  </a:cubicBezTo>
                  <a:cubicBezTo>
                    <a:pt x="23" y="82"/>
                    <a:pt x="21" y="83"/>
                    <a:pt x="19" y="81"/>
                  </a:cubicBezTo>
                  <a:cubicBezTo>
                    <a:pt x="16" y="79"/>
                    <a:pt x="16" y="72"/>
                    <a:pt x="17" y="69"/>
                  </a:cubicBezTo>
                  <a:cubicBezTo>
                    <a:pt x="11" y="66"/>
                    <a:pt x="6" y="57"/>
                    <a:pt x="5" y="52"/>
                  </a:cubicBezTo>
                  <a:cubicBezTo>
                    <a:pt x="0" y="30"/>
                    <a:pt x="17" y="12"/>
                    <a:pt x="36" y="5"/>
                  </a:cubicBezTo>
                  <a:cubicBezTo>
                    <a:pt x="37" y="4"/>
                    <a:pt x="46" y="0"/>
                    <a:pt x="47" y="2"/>
                  </a:cubicBezTo>
                  <a:close/>
                </a:path>
              </a:pathLst>
            </a:custGeom>
            <a:solidFill>
              <a:srgbClr val="C2D3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7" name="Freeform 1265"/>
            <p:cNvSpPr/>
            <p:nvPr/>
          </p:nvSpPr>
          <p:spPr bwMode="auto">
            <a:xfrm>
              <a:off x="6878638" y="9574213"/>
              <a:ext cx="277813" cy="174625"/>
            </a:xfrm>
            <a:custGeom>
              <a:avLst/>
              <a:gdLst>
                <a:gd name="T0" fmla="*/ 80 w 81"/>
                <a:gd name="T1" fmla="*/ 20 h 51"/>
                <a:gd name="T2" fmla="*/ 60 w 81"/>
                <a:gd name="T3" fmla="*/ 40 h 51"/>
                <a:gd name="T4" fmla="*/ 40 w 81"/>
                <a:gd name="T5" fmla="*/ 50 h 51"/>
                <a:gd name="T6" fmla="*/ 27 w 81"/>
                <a:gd name="T7" fmla="*/ 49 h 51"/>
                <a:gd name="T8" fmla="*/ 13 w 81"/>
                <a:gd name="T9" fmla="*/ 41 h 51"/>
                <a:gd name="T10" fmla="*/ 6 w 81"/>
                <a:gd name="T11" fmla="*/ 42 h 51"/>
                <a:gd name="T12" fmla="*/ 3 w 81"/>
                <a:gd name="T13" fmla="*/ 48 h 51"/>
                <a:gd name="T14" fmla="*/ 0 w 81"/>
                <a:gd name="T15" fmla="*/ 46 h 51"/>
                <a:gd name="T16" fmla="*/ 9 w 81"/>
                <a:gd name="T17" fmla="*/ 37 h 51"/>
                <a:gd name="T18" fmla="*/ 15 w 81"/>
                <a:gd name="T19" fmla="*/ 17 h 51"/>
                <a:gd name="T20" fmla="*/ 71 w 81"/>
                <a:gd name="T21" fmla="*/ 12 h 51"/>
                <a:gd name="T22" fmla="*/ 80 w 81"/>
                <a:gd name="T23" fmla="*/ 2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" h="51">
                  <a:moveTo>
                    <a:pt x="80" y="20"/>
                  </a:moveTo>
                  <a:cubicBezTo>
                    <a:pt x="74" y="28"/>
                    <a:pt x="67" y="34"/>
                    <a:pt x="60" y="40"/>
                  </a:cubicBezTo>
                  <a:cubicBezTo>
                    <a:pt x="54" y="44"/>
                    <a:pt x="47" y="49"/>
                    <a:pt x="40" y="50"/>
                  </a:cubicBezTo>
                  <a:cubicBezTo>
                    <a:pt x="36" y="51"/>
                    <a:pt x="31" y="50"/>
                    <a:pt x="27" y="49"/>
                  </a:cubicBezTo>
                  <a:cubicBezTo>
                    <a:pt x="22" y="47"/>
                    <a:pt x="17" y="44"/>
                    <a:pt x="13" y="41"/>
                  </a:cubicBezTo>
                  <a:cubicBezTo>
                    <a:pt x="10" y="39"/>
                    <a:pt x="8" y="40"/>
                    <a:pt x="6" y="42"/>
                  </a:cubicBezTo>
                  <a:cubicBezTo>
                    <a:pt x="4" y="43"/>
                    <a:pt x="5" y="47"/>
                    <a:pt x="3" y="48"/>
                  </a:cubicBezTo>
                  <a:cubicBezTo>
                    <a:pt x="2" y="49"/>
                    <a:pt x="0" y="49"/>
                    <a:pt x="0" y="46"/>
                  </a:cubicBezTo>
                  <a:cubicBezTo>
                    <a:pt x="0" y="42"/>
                    <a:pt x="6" y="38"/>
                    <a:pt x="9" y="37"/>
                  </a:cubicBezTo>
                  <a:cubicBezTo>
                    <a:pt x="7" y="31"/>
                    <a:pt x="11" y="21"/>
                    <a:pt x="15" y="17"/>
                  </a:cubicBezTo>
                  <a:cubicBezTo>
                    <a:pt x="29" y="0"/>
                    <a:pt x="54" y="2"/>
                    <a:pt x="71" y="12"/>
                  </a:cubicBezTo>
                  <a:cubicBezTo>
                    <a:pt x="72" y="13"/>
                    <a:pt x="81" y="18"/>
                    <a:pt x="80" y="20"/>
                  </a:cubicBezTo>
                  <a:close/>
                </a:path>
              </a:pathLst>
            </a:custGeom>
            <a:solidFill>
              <a:srgbClr val="C2D3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8" name="Freeform 1266"/>
            <p:cNvSpPr>
              <a:spLocks noEditPoints="1"/>
            </p:cNvSpPr>
            <p:nvPr/>
          </p:nvSpPr>
          <p:spPr bwMode="auto">
            <a:xfrm>
              <a:off x="6142038" y="9577388"/>
              <a:ext cx="134938" cy="158750"/>
            </a:xfrm>
            <a:custGeom>
              <a:avLst/>
              <a:gdLst>
                <a:gd name="T0" fmla="*/ 37 w 39"/>
                <a:gd name="T1" fmla="*/ 46 h 46"/>
                <a:gd name="T2" fmla="*/ 0 w 39"/>
                <a:gd name="T3" fmla="*/ 8 h 46"/>
                <a:gd name="T4" fmla="*/ 0 w 39"/>
                <a:gd name="T5" fmla="*/ 8 h 46"/>
                <a:gd name="T6" fmla="*/ 1 w 39"/>
                <a:gd name="T7" fmla="*/ 1 h 46"/>
                <a:gd name="T8" fmla="*/ 1 w 39"/>
                <a:gd name="T9" fmla="*/ 1 h 46"/>
                <a:gd name="T10" fmla="*/ 2 w 39"/>
                <a:gd name="T11" fmla="*/ 0 h 46"/>
                <a:gd name="T12" fmla="*/ 2 w 39"/>
                <a:gd name="T13" fmla="*/ 0 h 46"/>
                <a:gd name="T14" fmla="*/ 5 w 39"/>
                <a:gd name="T15" fmla="*/ 0 h 46"/>
                <a:gd name="T16" fmla="*/ 5 w 39"/>
                <a:gd name="T17" fmla="*/ 0 h 46"/>
                <a:gd name="T18" fmla="*/ 39 w 39"/>
                <a:gd name="T19" fmla="*/ 37 h 46"/>
                <a:gd name="T20" fmla="*/ 39 w 39"/>
                <a:gd name="T21" fmla="*/ 37 h 46"/>
                <a:gd name="T22" fmla="*/ 38 w 39"/>
                <a:gd name="T23" fmla="*/ 45 h 46"/>
                <a:gd name="T24" fmla="*/ 38 w 39"/>
                <a:gd name="T25" fmla="*/ 45 h 46"/>
                <a:gd name="T26" fmla="*/ 37 w 39"/>
                <a:gd name="T27" fmla="*/ 46 h 46"/>
                <a:gd name="T28" fmla="*/ 37 w 39"/>
                <a:gd name="T29" fmla="*/ 46 h 46"/>
                <a:gd name="T30" fmla="*/ 37 w 39"/>
                <a:gd name="T31" fmla="*/ 46 h 46"/>
                <a:gd name="T32" fmla="*/ 37 w 39"/>
                <a:gd name="T33" fmla="*/ 46 h 46"/>
                <a:gd name="T34" fmla="*/ 37 w 39"/>
                <a:gd name="T35" fmla="*/ 46 h 46"/>
                <a:gd name="T36" fmla="*/ 37 w 39"/>
                <a:gd name="T37" fmla="*/ 46 h 46"/>
                <a:gd name="T38" fmla="*/ 37 w 39"/>
                <a:gd name="T39" fmla="*/ 46 h 46"/>
                <a:gd name="T40" fmla="*/ 37 w 39"/>
                <a:gd name="T41" fmla="*/ 46 h 46"/>
                <a:gd name="T42" fmla="*/ 37 w 39"/>
                <a:gd name="T43" fmla="*/ 46 h 46"/>
                <a:gd name="T44" fmla="*/ 37 w 39"/>
                <a:gd name="T45" fmla="*/ 46 h 46"/>
                <a:gd name="T46" fmla="*/ 37 w 39"/>
                <a:gd name="T47" fmla="*/ 46 h 46"/>
                <a:gd name="T48" fmla="*/ 37 w 39"/>
                <a:gd name="T49" fmla="*/ 46 h 46"/>
                <a:gd name="T50" fmla="*/ 37 w 39"/>
                <a:gd name="T51" fmla="*/ 46 h 46"/>
                <a:gd name="T52" fmla="*/ 2 w 39"/>
                <a:gd name="T53" fmla="*/ 8 h 46"/>
                <a:gd name="T54" fmla="*/ 35 w 39"/>
                <a:gd name="T55" fmla="*/ 43 h 46"/>
                <a:gd name="T56" fmla="*/ 35 w 39"/>
                <a:gd name="T57" fmla="*/ 43 h 46"/>
                <a:gd name="T58" fmla="*/ 11 w 39"/>
                <a:gd name="T59" fmla="*/ 9 h 46"/>
                <a:gd name="T60" fmla="*/ 11 w 39"/>
                <a:gd name="T61" fmla="*/ 9 h 46"/>
                <a:gd name="T62" fmla="*/ 10 w 39"/>
                <a:gd name="T63" fmla="*/ 8 h 46"/>
                <a:gd name="T64" fmla="*/ 10 w 39"/>
                <a:gd name="T65" fmla="*/ 8 h 46"/>
                <a:gd name="T66" fmla="*/ 12 w 39"/>
                <a:gd name="T67" fmla="*/ 8 h 46"/>
                <a:gd name="T68" fmla="*/ 12 w 39"/>
                <a:gd name="T69" fmla="*/ 8 h 46"/>
                <a:gd name="T70" fmla="*/ 36 w 39"/>
                <a:gd name="T71" fmla="*/ 42 h 46"/>
                <a:gd name="T72" fmla="*/ 36 w 39"/>
                <a:gd name="T73" fmla="*/ 42 h 46"/>
                <a:gd name="T74" fmla="*/ 37 w 39"/>
                <a:gd name="T75" fmla="*/ 37 h 46"/>
                <a:gd name="T76" fmla="*/ 37 w 39"/>
                <a:gd name="T77" fmla="*/ 37 h 46"/>
                <a:gd name="T78" fmla="*/ 5 w 39"/>
                <a:gd name="T79" fmla="*/ 2 h 46"/>
                <a:gd name="T80" fmla="*/ 5 w 39"/>
                <a:gd name="T81" fmla="*/ 2 h 46"/>
                <a:gd name="T82" fmla="*/ 3 w 39"/>
                <a:gd name="T83" fmla="*/ 2 h 46"/>
                <a:gd name="T84" fmla="*/ 3 w 39"/>
                <a:gd name="T85" fmla="*/ 2 h 46"/>
                <a:gd name="T86" fmla="*/ 2 w 39"/>
                <a:gd name="T87" fmla="*/ 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46">
                  <a:moveTo>
                    <a:pt x="37" y="46"/>
                  </a:moveTo>
                  <a:cubicBezTo>
                    <a:pt x="17" y="39"/>
                    <a:pt x="0" y="30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6"/>
                    <a:pt x="1" y="3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4" y="0"/>
                    <a:pt x="39" y="17"/>
                    <a:pt x="39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9" y="39"/>
                    <a:pt x="38" y="42"/>
                    <a:pt x="38" y="45"/>
                  </a:cubicBezTo>
                  <a:cubicBezTo>
                    <a:pt x="38" y="45"/>
                    <a:pt x="38" y="45"/>
                    <a:pt x="38" y="45"/>
                  </a:cubicBezTo>
                  <a:cubicBezTo>
                    <a:pt x="38" y="45"/>
                    <a:pt x="38" y="45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7" y="46"/>
                    <a:pt x="37" y="46"/>
                    <a:pt x="37" y="46"/>
                  </a:cubicBezTo>
                  <a:close/>
                  <a:moveTo>
                    <a:pt x="2" y="8"/>
                  </a:moveTo>
                  <a:cubicBezTo>
                    <a:pt x="2" y="28"/>
                    <a:pt x="16" y="36"/>
                    <a:pt x="35" y="43"/>
                  </a:cubicBezTo>
                  <a:cubicBezTo>
                    <a:pt x="35" y="43"/>
                    <a:pt x="35" y="43"/>
                    <a:pt x="35" y="43"/>
                  </a:cubicBezTo>
                  <a:cubicBezTo>
                    <a:pt x="28" y="31"/>
                    <a:pt x="20" y="18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0" y="9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1" y="8"/>
                    <a:pt x="11" y="7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22" y="17"/>
                    <a:pt x="30" y="30"/>
                    <a:pt x="36" y="42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7" y="40"/>
                    <a:pt x="37" y="38"/>
                    <a:pt x="37" y="37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7" y="18"/>
                    <a:pt x="23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4"/>
                    <a:pt x="2" y="6"/>
                    <a:pt x="2" y="8"/>
                  </a:cubicBezTo>
                  <a:close/>
                </a:path>
              </a:pathLst>
            </a:custGeom>
            <a:solidFill>
              <a:srgbClr val="76B7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9" name="Freeform 1267"/>
            <p:cNvSpPr>
              <a:spLocks noEditPoints="1"/>
            </p:cNvSpPr>
            <p:nvPr/>
          </p:nvSpPr>
          <p:spPr bwMode="auto">
            <a:xfrm>
              <a:off x="5999163" y="9694863"/>
              <a:ext cx="127000" cy="82550"/>
            </a:xfrm>
            <a:custGeom>
              <a:avLst/>
              <a:gdLst>
                <a:gd name="T0" fmla="*/ 36 w 37"/>
                <a:gd name="T1" fmla="*/ 12 h 24"/>
                <a:gd name="T2" fmla="*/ 4 w 37"/>
                <a:gd name="T3" fmla="*/ 16 h 24"/>
                <a:gd name="T4" fmla="*/ 4 w 37"/>
                <a:gd name="T5" fmla="*/ 16 h 24"/>
                <a:gd name="T6" fmla="*/ 0 w 37"/>
                <a:gd name="T7" fmla="*/ 13 h 24"/>
                <a:gd name="T8" fmla="*/ 0 w 37"/>
                <a:gd name="T9" fmla="*/ 13 h 24"/>
                <a:gd name="T10" fmla="*/ 0 w 37"/>
                <a:gd name="T11" fmla="*/ 12 h 24"/>
                <a:gd name="T12" fmla="*/ 0 w 37"/>
                <a:gd name="T13" fmla="*/ 12 h 24"/>
                <a:gd name="T14" fmla="*/ 1 w 37"/>
                <a:gd name="T15" fmla="*/ 10 h 24"/>
                <a:gd name="T16" fmla="*/ 1 w 37"/>
                <a:gd name="T17" fmla="*/ 10 h 24"/>
                <a:gd name="T18" fmla="*/ 33 w 37"/>
                <a:gd name="T19" fmla="*/ 8 h 24"/>
                <a:gd name="T20" fmla="*/ 33 w 37"/>
                <a:gd name="T21" fmla="*/ 8 h 24"/>
                <a:gd name="T22" fmla="*/ 37 w 37"/>
                <a:gd name="T23" fmla="*/ 11 h 24"/>
                <a:gd name="T24" fmla="*/ 37 w 37"/>
                <a:gd name="T25" fmla="*/ 11 h 24"/>
                <a:gd name="T26" fmla="*/ 37 w 37"/>
                <a:gd name="T27" fmla="*/ 12 h 24"/>
                <a:gd name="T28" fmla="*/ 37 w 37"/>
                <a:gd name="T29" fmla="*/ 12 h 24"/>
                <a:gd name="T30" fmla="*/ 37 w 37"/>
                <a:gd name="T31" fmla="*/ 12 h 24"/>
                <a:gd name="T32" fmla="*/ 37 w 37"/>
                <a:gd name="T33" fmla="*/ 12 h 24"/>
                <a:gd name="T34" fmla="*/ 37 w 37"/>
                <a:gd name="T35" fmla="*/ 12 h 24"/>
                <a:gd name="T36" fmla="*/ 37 w 37"/>
                <a:gd name="T37" fmla="*/ 12 h 24"/>
                <a:gd name="T38" fmla="*/ 37 w 37"/>
                <a:gd name="T39" fmla="*/ 12 h 24"/>
                <a:gd name="T40" fmla="*/ 37 w 37"/>
                <a:gd name="T41" fmla="*/ 12 h 24"/>
                <a:gd name="T42" fmla="*/ 37 w 37"/>
                <a:gd name="T43" fmla="*/ 12 h 24"/>
                <a:gd name="T44" fmla="*/ 37 w 37"/>
                <a:gd name="T45" fmla="*/ 12 h 24"/>
                <a:gd name="T46" fmla="*/ 37 w 37"/>
                <a:gd name="T47" fmla="*/ 12 h 24"/>
                <a:gd name="T48" fmla="*/ 37 w 37"/>
                <a:gd name="T49" fmla="*/ 12 h 24"/>
                <a:gd name="T50" fmla="*/ 36 w 37"/>
                <a:gd name="T51" fmla="*/ 12 h 24"/>
                <a:gd name="T52" fmla="*/ 5 w 37"/>
                <a:gd name="T53" fmla="*/ 15 h 24"/>
                <a:gd name="T54" fmla="*/ 34 w 37"/>
                <a:gd name="T55" fmla="*/ 12 h 24"/>
                <a:gd name="T56" fmla="*/ 34 w 37"/>
                <a:gd name="T57" fmla="*/ 12 h 24"/>
                <a:gd name="T58" fmla="*/ 8 w 37"/>
                <a:gd name="T59" fmla="*/ 11 h 24"/>
                <a:gd name="T60" fmla="*/ 8 w 37"/>
                <a:gd name="T61" fmla="*/ 11 h 24"/>
                <a:gd name="T62" fmla="*/ 7 w 37"/>
                <a:gd name="T63" fmla="*/ 11 h 24"/>
                <a:gd name="T64" fmla="*/ 7 w 37"/>
                <a:gd name="T65" fmla="*/ 11 h 24"/>
                <a:gd name="T66" fmla="*/ 8 w 37"/>
                <a:gd name="T67" fmla="*/ 10 h 24"/>
                <a:gd name="T68" fmla="*/ 8 w 37"/>
                <a:gd name="T69" fmla="*/ 10 h 24"/>
                <a:gd name="T70" fmla="*/ 34 w 37"/>
                <a:gd name="T71" fmla="*/ 11 h 24"/>
                <a:gd name="T72" fmla="*/ 34 w 37"/>
                <a:gd name="T73" fmla="*/ 11 h 24"/>
                <a:gd name="T74" fmla="*/ 32 w 37"/>
                <a:gd name="T75" fmla="*/ 9 h 24"/>
                <a:gd name="T76" fmla="*/ 32 w 37"/>
                <a:gd name="T77" fmla="*/ 9 h 24"/>
                <a:gd name="T78" fmla="*/ 2 w 37"/>
                <a:gd name="T79" fmla="*/ 11 h 24"/>
                <a:gd name="T80" fmla="*/ 2 w 37"/>
                <a:gd name="T81" fmla="*/ 11 h 24"/>
                <a:gd name="T82" fmla="*/ 1 w 37"/>
                <a:gd name="T83" fmla="*/ 12 h 24"/>
                <a:gd name="T84" fmla="*/ 1 w 37"/>
                <a:gd name="T85" fmla="*/ 12 h 24"/>
                <a:gd name="T86" fmla="*/ 5 w 37"/>
                <a:gd name="T87" fmla="*/ 15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7" h="24">
                  <a:moveTo>
                    <a:pt x="36" y="12"/>
                  </a:moveTo>
                  <a:cubicBezTo>
                    <a:pt x="26" y="19"/>
                    <a:pt x="15" y="24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3" y="15"/>
                    <a:pt x="1" y="14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1" y="11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9" y="1"/>
                    <a:pt x="23" y="0"/>
                    <a:pt x="33" y="8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4" y="9"/>
                    <a:pt x="35" y="10"/>
                    <a:pt x="37" y="11"/>
                  </a:cubicBezTo>
                  <a:cubicBezTo>
                    <a:pt x="37" y="11"/>
                    <a:pt x="37" y="11"/>
                    <a:pt x="37" y="11"/>
                  </a:cubicBezTo>
                  <a:cubicBezTo>
                    <a:pt x="37" y="11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2"/>
                    <a:pt x="36" y="12"/>
                    <a:pt x="36" y="12"/>
                  </a:cubicBezTo>
                  <a:close/>
                  <a:moveTo>
                    <a:pt x="5" y="15"/>
                  </a:moveTo>
                  <a:cubicBezTo>
                    <a:pt x="14" y="22"/>
                    <a:pt x="24" y="19"/>
                    <a:pt x="34" y="12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26" y="11"/>
                    <a:pt x="16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11"/>
                    <a:pt x="8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0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16" y="9"/>
                    <a:pt x="26" y="10"/>
                    <a:pt x="34" y="11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4" y="10"/>
                    <a:pt x="33" y="9"/>
                    <a:pt x="32" y="9"/>
                  </a:cubicBezTo>
                  <a:cubicBezTo>
                    <a:pt x="32" y="9"/>
                    <a:pt x="32" y="9"/>
                    <a:pt x="32" y="9"/>
                  </a:cubicBezTo>
                  <a:cubicBezTo>
                    <a:pt x="23" y="2"/>
                    <a:pt x="9" y="2"/>
                    <a:pt x="2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2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2" y="13"/>
                    <a:pt x="4" y="14"/>
                    <a:pt x="5" y="15"/>
                  </a:cubicBezTo>
                  <a:close/>
                </a:path>
              </a:pathLst>
            </a:custGeom>
            <a:solidFill>
              <a:srgbClr val="C2D3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0" name="Freeform 1268"/>
            <p:cNvSpPr>
              <a:spLocks noEditPoints="1"/>
            </p:cNvSpPr>
            <p:nvPr/>
          </p:nvSpPr>
          <p:spPr bwMode="auto">
            <a:xfrm>
              <a:off x="6605588" y="9625013"/>
              <a:ext cx="163513" cy="138112"/>
            </a:xfrm>
            <a:custGeom>
              <a:avLst/>
              <a:gdLst>
                <a:gd name="T0" fmla="*/ 47 w 48"/>
                <a:gd name="T1" fmla="*/ 40 h 40"/>
                <a:gd name="T2" fmla="*/ 1 w 48"/>
                <a:gd name="T3" fmla="*/ 16 h 40"/>
                <a:gd name="T4" fmla="*/ 1 w 48"/>
                <a:gd name="T5" fmla="*/ 16 h 40"/>
                <a:gd name="T6" fmla="*/ 0 w 48"/>
                <a:gd name="T7" fmla="*/ 8 h 40"/>
                <a:gd name="T8" fmla="*/ 0 w 48"/>
                <a:gd name="T9" fmla="*/ 8 h 40"/>
                <a:gd name="T10" fmla="*/ 0 w 48"/>
                <a:gd name="T11" fmla="*/ 7 h 40"/>
                <a:gd name="T12" fmla="*/ 0 w 48"/>
                <a:gd name="T13" fmla="*/ 7 h 40"/>
                <a:gd name="T14" fmla="*/ 3 w 48"/>
                <a:gd name="T15" fmla="*/ 6 h 40"/>
                <a:gd name="T16" fmla="*/ 3 w 48"/>
                <a:gd name="T17" fmla="*/ 6 h 40"/>
                <a:gd name="T18" fmla="*/ 47 w 48"/>
                <a:gd name="T19" fmla="*/ 31 h 40"/>
                <a:gd name="T20" fmla="*/ 47 w 48"/>
                <a:gd name="T21" fmla="*/ 31 h 40"/>
                <a:gd name="T22" fmla="*/ 48 w 48"/>
                <a:gd name="T23" fmla="*/ 39 h 40"/>
                <a:gd name="T24" fmla="*/ 48 w 48"/>
                <a:gd name="T25" fmla="*/ 39 h 40"/>
                <a:gd name="T26" fmla="*/ 48 w 48"/>
                <a:gd name="T27" fmla="*/ 40 h 40"/>
                <a:gd name="T28" fmla="*/ 48 w 48"/>
                <a:gd name="T29" fmla="*/ 40 h 40"/>
                <a:gd name="T30" fmla="*/ 48 w 48"/>
                <a:gd name="T31" fmla="*/ 40 h 40"/>
                <a:gd name="T32" fmla="*/ 48 w 48"/>
                <a:gd name="T33" fmla="*/ 40 h 40"/>
                <a:gd name="T34" fmla="*/ 48 w 48"/>
                <a:gd name="T35" fmla="*/ 40 h 40"/>
                <a:gd name="T36" fmla="*/ 48 w 48"/>
                <a:gd name="T37" fmla="*/ 40 h 40"/>
                <a:gd name="T38" fmla="*/ 48 w 48"/>
                <a:gd name="T39" fmla="*/ 40 h 40"/>
                <a:gd name="T40" fmla="*/ 48 w 48"/>
                <a:gd name="T41" fmla="*/ 40 h 40"/>
                <a:gd name="T42" fmla="*/ 48 w 48"/>
                <a:gd name="T43" fmla="*/ 40 h 40"/>
                <a:gd name="T44" fmla="*/ 48 w 48"/>
                <a:gd name="T45" fmla="*/ 40 h 40"/>
                <a:gd name="T46" fmla="*/ 48 w 48"/>
                <a:gd name="T47" fmla="*/ 40 h 40"/>
                <a:gd name="T48" fmla="*/ 48 w 48"/>
                <a:gd name="T49" fmla="*/ 40 h 40"/>
                <a:gd name="T50" fmla="*/ 47 w 48"/>
                <a:gd name="T51" fmla="*/ 40 h 40"/>
                <a:gd name="T52" fmla="*/ 3 w 48"/>
                <a:gd name="T53" fmla="*/ 15 h 40"/>
                <a:gd name="T54" fmla="*/ 45 w 48"/>
                <a:gd name="T55" fmla="*/ 38 h 40"/>
                <a:gd name="T56" fmla="*/ 45 w 48"/>
                <a:gd name="T57" fmla="*/ 38 h 40"/>
                <a:gd name="T58" fmla="*/ 11 w 48"/>
                <a:gd name="T59" fmla="*/ 13 h 40"/>
                <a:gd name="T60" fmla="*/ 11 w 48"/>
                <a:gd name="T61" fmla="*/ 13 h 40"/>
                <a:gd name="T62" fmla="*/ 11 w 48"/>
                <a:gd name="T63" fmla="*/ 12 h 40"/>
                <a:gd name="T64" fmla="*/ 11 w 48"/>
                <a:gd name="T65" fmla="*/ 12 h 40"/>
                <a:gd name="T66" fmla="*/ 12 w 48"/>
                <a:gd name="T67" fmla="*/ 12 h 40"/>
                <a:gd name="T68" fmla="*/ 12 w 48"/>
                <a:gd name="T69" fmla="*/ 12 h 40"/>
                <a:gd name="T70" fmla="*/ 46 w 48"/>
                <a:gd name="T71" fmla="*/ 36 h 40"/>
                <a:gd name="T72" fmla="*/ 46 w 48"/>
                <a:gd name="T73" fmla="*/ 36 h 40"/>
                <a:gd name="T74" fmla="*/ 45 w 48"/>
                <a:gd name="T75" fmla="*/ 32 h 40"/>
                <a:gd name="T76" fmla="*/ 45 w 48"/>
                <a:gd name="T77" fmla="*/ 32 h 40"/>
                <a:gd name="T78" fmla="*/ 4 w 48"/>
                <a:gd name="T79" fmla="*/ 8 h 40"/>
                <a:gd name="T80" fmla="*/ 4 w 48"/>
                <a:gd name="T81" fmla="*/ 8 h 40"/>
                <a:gd name="T82" fmla="*/ 2 w 48"/>
                <a:gd name="T83" fmla="*/ 9 h 40"/>
                <a:gd name="T84" fmla="*/ 2 w 48"/>
                <a:gd name="T85" fmla="*/ 9 h 40"/>
                <a:gd name="T86" fmla="*/ 3 w 48"/>
                <a:gd name="T87" fmla="*/ 1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8" h="40">
                  <a:moveTo>
                    <a:pt x="47" y="40"/>
                  </a:moveTo>
                  <a:cubicBezTo>
                    <a:pt x="27" y="39"/>
                    <a:pt x="8" y="3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3"/>
                    <a:pt x="0" y="11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7"/>
                    <a:pt x="2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2" y="0"/>
                    <a:pt x="41" y="12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8" y="33"/>
                    <a:pt x="48" y="36"/>
                    <a:pt x="48" y="39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48" y="39"/>
                    <a:pt x="48" y="39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7" y="40"/>
                  </a:cubicBezTo>
                  <a:close/>
                  <a:moveTo>
                    <a:pt x="3" y="15"/>
                  </a:moveTo>
                  <a:cubicBezTo>
                    <a:pt x="9" y="33"/>
                    <a:pt x="25" y="37"/>
                    <a:pt x="45" y="38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35" y="29"/>
                    <a:pt x="23" y="19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2"/>
                    <a:pt x="12" y="11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24" y="17"/>
                    <a:pt x="36" y="28"/>
                    <a:pt x="46" y="36"/>
                  </a:cubicBezTo>
                  <a:cubicBezTo>
                    <a:pt x="46" y="36"/>
                    <a:pt x="46" y="36"/>
                    <a:pt x="46" y="36"/>
                  </a:cubicBezTo>
                  <a:cubicBezTo>
                    <a:pt x="46" y="35"/>
                    <a:pt x="45" y="33"/>
                    <a:pt x="45" y="32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39" y="14"/>
                    <a:pt x="21" y="2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3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11"/>
                    <a:pt x="3" y="13"/>
                    <a:pt x="3" y="15"/>
                  </a:cubicBezTo>
                  <a:close/>
                </a:path>
              </a:pathLst>
            </a:custGeom>
            <a:solidFill>
              <a:srgbClr val="76B7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1" name="Freeform 1269"/>
            <p:cNvSpPr>
              <a:spLocks noEditPoints="1"/>
            </p:cNvSpPr>
            <p:nvPr/>
          </p:nvSpPr>
          <p:spPr bwMode="auto">
            <a:xfrm>
              <a:off x="6813550" y="9556750"/>
              <a:ext cx="82550" cy="127000"/>
            </a:xfrm>
            <a:custGeom>
              <a:avLst/>
              <a:gdLst>
                <a:gd name="T0" fmla="*/ 12 w 24"/>
                <a:gd name="T1" fmla="*/ 37 h 37"/>
                <a:gd name="T2" fmla="*/ 9 w 24"/>
                <a:gd name="T3" fmla="*/ 4 h 37"/>
                <a:gd name="T4" fmla="*/ 9 w 24"/>
                <a:gd name="T5" fmla="*/ 4 h 37"/>
                <a:gd name="T6" fmla="*/ 12 w 24"/>
                <a:gd name="T7" fmla="*/ 0 h 37"/>
                <a:gd name="T8" fmla="*/ 12 w 24"/>
                <a:gd name="T9" fmla="*/ 0 h 37"/>
                <a:gd name="T10" fmla="*/ 13 w 24"/>
                <a:gd name="T11" fmla="*/ 0 h 37"/>
                <a:gd name="T12" fmla="*/ 13 w 24"/>
                <a:gd name="T13" fmla="*/ 0 h 37"/>
                <a:gd name="T14" fmla="*/ 15 w 24"/>
                <a:gd name="T15" fmla="*/ 1 h 37"/>
                <a:gd name="T16" fmla="*/ 15 w 24"/>
                <a:gd name="T17" fmla="*/ 1 h 37"/>
                <a:gd name="T18" fmla="*/ 16 w 24"/>
                <a:gd name="T19" fmla="*/ 33 h 37"/>
                <a:gd name="T20" fmla="*/ 16 w 24"/>
                <a:gd name="T21" fmla="*/ 33 h 37"/>
                <a:gd name="T22" fmla="*/ 13 w 24"/>
                <a:gd name="T23" fmla="*/ 37 h 37"/>
                <a:gd name="T24" fmla="*/ 13 w 24"/>
                <a:gd name="T25" fmla="*/ 37 h 37"/>
                <a:gd name="T26" fmla="*/ 12 w 24"/>
                <a:gd name="T27" fmla="*/ 37 h 37"/>
                <a:gd name="T28" fmla="*/ 12 w 24"/>
                <a:gd name="T29" fmla="*/ 37 h 37"/>
                <a:gd name="T30" fmla="*/ 12 w 24"/>
                <a:gd name="T31" fmla="*/ 37 h 37"/>
                <a:gd name="T32" fmla="*/ 12 w 24"/>
                <a:gd name="T33" fmla="*/ 37 h 37"/>
                <a:gd name="T34" fmla="*/ 12 w 24"/>
                <a:gd name="T35" fmla="*/ 37 h 37"/>
                <a:gd name="T36" fmla="*/ 12 w 24"/>
                <a:gd name="T37" fmla="*/ 37 h 37"/>
                <a:gd name="T38" fmla="*/ 12 w 24"/>
                <a:gd name="T39" fmla="*/ 37 h 37"/>
                <a:gd name="T40" fmla="*/ 12 w 24"/>
                <a:gd name="T41" fmla="*/ 37 h 37"/>
                <a:gd name="T42" fmla="*/ 12 w 24"/>
                <a:gd name="T43" fmla="*/ 37 h 37"/>
                <a:gd name="T44" fmla="*/ 12 w 24"/>
                <a:gd name="T45" fmla="*/ 37 h 37"/>
                <a:gd name="T46" fmla="*/ 12 w 24"/>
                <a:gd name="T47" fmla="*/ 37 h 37"/>
                <a:gd name="T48" fmla="*/ 12 w 24"/>
                <a:gd name="T49" fmla="*/ 37 h 37"/>
                <a:gd name="T50" fmla="*/ 12 w 24"/>
                <a:gd name="T51" fmla="*/ 37 h 37"/>
                <a:gd name="T52" fmla="*/ 10 w 24"/>
                <a:gd name="T53" fmla="*/ 5 h 37"/>
                <a:gd name="T54" fmla="*/ 12 w 24"/>
                <a:gd name="T55" fmla="*/ 34 h 37"/>
                <a:gd name="T56" fmla="*/ 12 w 24"/>
                <a:gd name="T57" fmla="*/ 34 h 37"/>
                <a:gd name="T58" fmla="*/ 14 w 24"/>
                <a:gd name="T59" fmla="*/ 8 h 37"/>
                <a:gd name="T60" fmla="*/ 14 w 24"/>
                <a:gd name="T61" fmla="*/ 8 h 37"/>
                <a:gd name="T62" fmla="*/ 14 w 24"/>
                <a:gd name="T63" fmla="*/ 8 h 37"/>
                <a:gd name="T64" fmla="*/ 14 w 24"/>
                <a:gd name="T65" fmla="*/ 8 h 37"/>
                <a:gd name="T66" fmla="*/ 15 w 24"/>
                <a:gd name="T67" fmla="*/ 8 h 37"/>
                <a:gd name="T68" fmla="*/ 15 w 24"/>
                <a:gd name="T69" fmla="*/ 8 h 37"/>
                <a:gd name="T70" fmla="*/ 13 w 24"/>
                <a:gd name="T71" fmla="*/ 35 h 37"/>
                <a:gd name="T72" fmla="*/ 13 w 24"/>
                <a:gd name="T73" fmla="*/ 35 h 37"/>
                <a:gd name="T74" fmla="*/ 15 w 24"/>
                <a:gd name="T75" fmla="*/ 32 h 37"/>
                <a:gd name="T76" fmla="*/ 15 w 24"/>
                <a:gd name="T77" fmla="*/ 32 h 37"/>
                <a:gd name="T78" fmla="*/ 14 w 24"/>
                <a:gd name="T79" fmla="*/ 2 h 37"/>
                <a:gd name="T80" fmla="*/ 14 w 24"/>
                <a:gd name="T81" fmla="*/ 2 h 37"/>
                <a:gd name="T82" fmla="*/ 13 w 24"/>
                <a:gd name="T83" fmla="*/ 2 h 37"/>
                <a:gd name="T84" fmla="*/ 13 w 24"/>
                <a:gd name="T85" fmla="*/ 2 h 37"/>
                <a:gd name="T86" fmla="*/ 10 w 24"/>
                <a:gd name="T87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4" h="37">
                  <a:moveTo>
                    <a:pt x="12" y="37"/>
                  </a:moveTo>
                  <a:cubicBezTo>
                    <a:pt x="5" y="25"/>
                    <a:pt x="0" y="1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10" y="3"/>
                    <a:pt x="11" y="2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1"/>
                    <a:pt x="14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24" y="9"/>
                    <a:pt x="24" y="24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4"/>
                    <a:pt x="14" y="36"/>
                    <a:pt x="13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37"/>
                    <a:pt x="13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lose/>
                  <a:moveTo>
                    <a:pt x="10" y="5"/>
                  </a:moveTo>
                  <a:cubicBezTo>
                    <a:pt x="2" y="14"/>
                    <a:pt x="6" y="24"/>
                    <a:pt x="12" y="34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13" y="26"/>
                    <a:pt x="15" y="16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5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6" y="17"/>
                    <a:pt x="14" y="26"/>
                    <a:pt x="13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5" y="33"/>
                    <a:pt x="15" y="32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23" y="23"/>
                    <a:pt x="23" y="10"/>
                    <a:pt x="14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2" y="3"/>
                    <a:pt x="11" y="4"/>
                    <a:pt x="10" y="5"/>
                  </a:cubicBezTo>
                  <a:close/>
                </a:path>
              </a:pathLst>
            </a:custGeom>
            <a:solidFill>
              <a:srgbClr val="C2D3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2" name="Freeform 1270"/>
            <p:cNvSpPr>
              <a:spLocks noEditPoints="1"/>
            </p:cNvSpPr>
            <p:nvPr/>
          </p:nvSpPr>
          <p:spPr bwMode="auto">
            <a:xfrm>
              <a:off x="2386013" y="9790113"/>
              <a:ext cx="4767263" cy="17462"/>
            </a:xfrm>
            <a:custGeom>
              <a:avLst/>
              <a:gdLst>
                <a:gd name="T0" fmla="*/ 2970 w 3003"/>
                <a:gd name="T1" fmla="*/ 0 h 11"/>
                <a:gd name="T2" fmla="*/ 2927 w 3003"/>
                <a:gd name="T3" fmla="*/ 11 h 11"/>
                <a:gd name="T4" fmla="*/ 2873 w 3003"/>
                <a:gd name="T5" fmla="*/ 0 h 11"/>
                <a:gd name="T6" fmla="*/ 2832 w 3003"/>
                <a:gd name="T7" fmla="*/ 11 h 11"/>
                <a:gd name="T8" fmla="*/ 2778 w 3003"/>
                <a:gd name="T9" fmla="*/ 0 h 11"/>
                <a:gd name="T10" fmla="*/ 2737 w 3003"/>
                <a:gd name="T11" fmla="*/ 11 h 11"/>
                <a:gd name="T12" fmla="*/ 2683 w 3003"/>
                <a:gd name="T13" fmla="*/ 0 h 11"/>
                <a:gd name="T14" fmla="*/ 2640 w 3003"/>
                <a:gd name="T15" fmla="*/ 11 h 11"/>
                <a:gd name="T16" fmla="*/ 2589 w 3003"/>
                <a:gd name="T17" fmla="*/ 0 h 11"/>
                <a:gd name="T18" fmla="*/ 2545 w 3003"/>
                <a:gd name="T19" fmla="*/ 11 h 11"/>
                <a:gd name="T20" fmla="*/ 2491 w 3003"/>
                <a:gd name="T21" fmla="*/ 0 h 11"/>
                <a:gd name="T22" fmla="*/ 2451 w 3003"/>
                <a:gd name="T23" fmla="*/ 11 h 11"/>
                <a:gd name="T24" fmla="*/ 2397 w 3003"/>
                <a:gd name="T25" fmla="*/ 0 h 11"/>
                <a:gd name="T26" fmla="*/ 2356 w 3003"/>
                <a:gd name="T27" fmla="*/ 11 h 11"/>
                <a:gd name="T28" fmla="*/ 2302 w 3003"/>
                <a:gd name="T29" fmla="*/ 0 h 11"/>
                <a:gd name="T30" fmla="*/ 2259 w 3003"/>
                <a:gd name="T31" fmla="*/ 11 h 11"/>
                <a:gd name="T32" fmla="*/ 2207 w 3003"/>
                <a:gd name="T33" fmla="*/ 0 h 11"/>
                <a:gd name="T34" fmla="*/ 2164 w 3003"/>
                <a:gd name="T35" fmla="*/ 11 h 11"/>
                <a:gd name="T36" fmla="*/ 2110 w 3003"/>
                <a:gd name="T37" fmla="*/ 0 h 11"/>
                <a:gd name="T38" fmla="*/ 2069 w 3003"/>
                <a:gd name="T39" fmla="*/ 11 h 11"/>
                <a:gd name="T40" fmla="*/ 2015 w 3003"/>
                <a:gd name="T41" fmla="*/ 0 h 11"/>
                <a:gd name="T42" fmla="*/ 1974 w 3003"/>
                <a:gd name="T43" fmla="*/ 11 h 11"/>
                <a:gd name="T44" fmla="*/ 1920 w 3003"/>
                <a:gd name="T45" fmla="*/ 0 h 11"/>
                <a:gd name="T46" fmla="*/ 1877 w 3003"/>
                <a:gd name="T47" fmla="*/ 11 h 11"/>
                <a:gd name="T48" fmla="*/ 1825 w 3003"/>
                <a:gd name="T49" fmla="*/ 0 h 11"/>
                <a:gd name="T50" fmla="*/ 1782 w 3003"/>
                <a:gd name="T51" fmla="*/ 11 h 11"/>
                <a:gd name="T52" fmla="*/ 1728 w 3003"/>
                <a:gd name="T53" fmla="*/ 0 h 11"/>
                <a:gd name="T54" fmla="*/ 1687 w 3003"/>
                <a:gd name="T55" fmla="*/ 11 h 11"/>
                <a:gd name="T56" fmla="*/ 1633 w 3003"/>
                <a:gd name="T57" fmla="*/ 0 h 11"/>
                <a:gd name="T58" fmla="*/ 1592 w 3003"/>
                <a:gd name="T59" fmla="*/ 11 h 11"/>
                <a:gd name="T60" fmla="*/ 1538 w 3003"/>
                <a:gd name="T61" fmla="*/ 0 h 11"/>
                <a:gd name="T62" fmla="*/ 1495 w 3003"/>
                <a:gd name="T63" fmla="*/ 11 h 11"/>
                <a:gd name="T64" fmla="*/ 1443 w 3003"/>
                <a:gd name="T65" fmla="*/ 0 h 11"/>
                <a:gd name="T66" fmla="*/ 1400 w 3003"/>
                <a:gd name="T67" fmla="*/ 11 h 11"/>
                <a:gd name="T68" fmla="*/ 1346 w 3003"/>
                <a:gd name="T69" fmla="*/ 0 h 11"/>
                <a:gd name="T70" fmla="*/ 1305 w 3003"/>
                <a:gd name="T71" fmla="*/ 11 h 11"/>
                <a:gd name="T72" fmla="*/ 1251 w 3003"/>
                <a:gd name="T73" fmla="*/ 0 h 11"/>
                <a:gd name="T74" fmla="*/ 1208 w 3003"/>
                <a:gd name="T75" fmla="*/ 11 h 11"/>
                <a:gd name="T76" fmla="*/ 1156 w 3003"/>
                <a:gd name="T77" fmla="*/ 0 h 11"/>
                <a:gd name="T78" fmla="*/ 1113 w 3003"/>
                <a:gd name="T79" fmla="*/ 11 h 11"/>
                <a:gd name="T80" fmla="*/ 1062 w 3003"/>
                <a:gd name="T81" fmla="*/ 0 h 11"/>
                <a:gd name="T82" fmla="*/ 1018 w 3003"/>
                <a:gd name="T83" fmla="*/ 11 h 11"/>
                <a:gd name="T84" fmla="*/ 964 w 3003"/>
                <a:gd name="T85" fmla="*/ 0 h 11"/>
                <a:gd name="T86" fmla="*/ 923 w 3003"/>
                <a:gd name="T87" fmla="*/ 11 h 11"/>
                <a:gd name="T88" fmla="*/ 870 w 3003"/>
                <a:gd name="T89" fmla="*/ 0 h 11"/>
                <a:gd name="T90" fmla="*/ 826 w 3003"/>
                <a:gd name="T91" fmla="*/ 11 h 11"/>
                <a:gd name="T92" fmla="*/ 775 w 3003"/>
                <a:gd name="T93" fmla="*/ 0 h 11"/>
                <a:gd name="T94" fmla="*/ 732 w 3003"/>
                <a:gd name="T95" fmla="*/ 11 h 11"/>
                <a:gd name="T96" fmla="*/ 680 w 3003"/>
                <a:gd name="T97" fmla="*/ 0 h 11"/>
                <a:gd name="T98" fmla="*/ 637 w 3003"/>
                <a:gd name="T99" fmla="*/ 11 h 11"/>
                <a:gd name="T100" fmla="*/ 583 w 3003"/>
                <a:gd name="T101" fmla="*/ 0 h 11"/>
                <a:gd name="T102" fmla="*/ 542 w 3003"/>
                <a:gd name="T103" fmla="*/ 11 h 11"/>
                <a:gd name="T104" fmla="*/ 488 w 3003"/>
                <a:gd name="T105" fmla="*/ 0 h 11"/>
                <a:gd name="T106" fmla="*/ 445 w 3003"/>
                <a:gd name="T107" fmla="*/ 11 h 11"/>
                <a:gd name="T108" fmla="*/ 393 w 3003"/>
                <a:gd name="T109" fmla="*/ 0 h 11"/>
                <a:gd name="T110" fmla="*/ 350 w 3003"/>
                <a:gd name="T111" fmla="*/ 11 h 11"/>
                <a:gd name="T112" fmla="*/ 298 w 3003"/>
                <a:gd name="T113" fmla="*/ 0 h 11"/>
                <a:gd name="T114" fmla="*/ 255 w 3003"/>
                <a:gd name="T115" fmla="*/ 11 h 11"/>
                <a:gd name="T116" fmla="*/ 201 w 3003"/>
                <a:gd name="T117" fmla="*/ 0 h 11"/>
                <a:gd name="T118" fmla="*/ 160 w 3003"/>
                <a:gd name="T119" fmla="*/ 11 h 11"/>
                <a:gd name="T120" fmla="*/ 106 w 3003"/>
                <a:gd name="T121" fmla="*/ 0 h 11"/>
                <a:gd name="T122" fmla="*/ 63 w 3003"/>
                <a:gd name="T123" fmla="*/ 11 h 11"/>
                <a:gd name="T124" fmla="*/ 11 w 3003"/>
                <a:gd name="T12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003" h="11">
                  <a:moveTo>
                    <a:pt x="2992" y="11"/>
                  </a:moveTo>
                  <a:lnTo>
                    <a:pt x="2992" y="0"/>
                  </a:lnTo>
                  <a:lnTo>
                    <a:pt x="3003" y="0"/>
                  </a:lnTo>
                  <a:lnTo>
                    <a:pt x="3003" y="11"/>
                  </a:lnTo>
                  <a:lnTo>
                    <a:pt x="2992" y="11"/>
                  </a:lnTo>
                  <a:lnTo>
                    <a:pt x="2992" y="11"/>
                  </a:lnTo>
                  <a:close/>
                  <a:moveTo>
                    <a:pt x="2960" y="11"/>
                  </a:moveTo>
                  <a:lnTo>
                    <a:pt x="2960" y="0"/>
                  </a:lnTo>
                  <a:lnTo>
                    <a:pt x="2970" y="0"/>
                  </a:lnTo>
                  <a:lnTo>
                    <a:pt x="2970" y="11"/>
                  </a:lnTo>
                  <a:lnTo>
                    <a:pt x="2960" y="11"/>
                  </a:lnTo>
                  <a:lnTo>
                    <a:pt x="2960" y="11"/>
                  </a:lnTo>
                  <a:close/>
                  <a:moveTo>
                    <a:pt x="2927" y="11"/>
                  </a:moveTo>
                  <a:lnTo>
                    <a:pt x="2927" y="0"/>
                  </a:lnTo>
                  <a:lnTo>
                    <a:pt x="2938" y="0"/>
                  </a:lnTo>
                  <a:lnTo>
                    <a:pt x="2938" y="11"/>
                  </a:lnTo>
                  <a:lnTo>
                    <a:pt x="2927" y="11"/>
                  </a:lnTo>
                  <a:lnTo>
                    <a:pt x="2927" y="11"/>
                  </a:lnTo>
                  <a:close/>
                  <a:moveTo>
                    <a:pt x="2895" y="11"/>
                  </a:moveTo>
                  <a:lnTo>
                    <a:pt x="2895" y="0"/>
                  </a:lnTo>
                  <a:lnTo>
                    <a:pt x="2906" y="0"/>
                  </a:lnTo>
                  <a:lnTo>
                    <a:pt x="2906" y="11"/>
                  </a:lnTo>
                  <a:lnTo>
                    <a:pt x="2895" y="11"/>
                  </a:lnTo>
                  <a:lnTo>
                    <a:pt x="2895" y="11"/>
                  </a:lnTo>
                  <a:close/>
                  <a:moveTo>
                    <a:pt x="2865" y="11"/>
                  </a:moveTo>
                  <a:lnTo>
                    <a:pt x="2865" y="0"/>
                  </a:lnTo>
                  <a:lnTo>
                    <a:pt x="2873" y="0"/>
                  </a:lnTo>
                  <a:lnTo>
                    <a:pt x="2873" y="11"/>
                  </a:lnTo>
                  <a:lnTo>
                    <a:pt x="2865" y="11"/>
                  </a:lnTo>
                  <a:lnTo>
                    <a:pt x="2865" y="11"/>
                  </a:lnTo>
                  <a:close/>
                  <a:moveTo>
                    <a:pt x="2832" y="11"/>
                  </a:moveTo>
                  <a:lnTo>
                    <a:pt x="2832" y="0"/>
                  </a:lnTo>
                  <a:lnTo>
                    <a:pt x="2843" y="0"/>
                  </a:lnTo>
                  <a:lnTo>
                    <a:pt x="2843" y="11"/>
                  </a:lnTo>
                  <a:lnTo>
                    <a:pt x="2832" y="11"/>
                  </a:lnTo>
                  <a:lnTo>
                    <a:pt x="2832" y="11"/>
                  </a:lnTo>
                  <a:close/>
                  <a:moveTo>
                    <a:pt x="2800" y="11"/>
                  </a:moveTo>
                  <a:lnTo>
                    <a:pt x="2800" y="0"/>
                  </a:lnTo>
                  <a:lnTo>
                    <a:pt x="2811" y="0"/>
                  </a:lnTo>
                  <a:lnTo>
                    <a:pt x="2811" y="11"/>
                  </a:lnTo>
                  <a:lnTo>
                    <a:pt x="2800" y="11"/>
                  </a:lnTo>
                  <a:lnTo>
                    <a:pt x="2800" y="11"/>
                  </a:lnTo>
                  <a:close/>
                  <a:moveTo>
                    <a:pt x="2768" y="11"/>
                  </a:moveTo>
                  <a:lnTo>
                    <a:pt x="2768" y="0"/>
                  </a:lnTo>
                  <a:lnTo>
                    <a:pt x="2778" y="0"/>
                  </a:lnTo>
                  <a:lnTo>
                    <a:pt x="2778" y="11"/>
                  </a:lnTo>
                  <a:lnTo>
                    <a:pt x="2768" y="11"/>
                  </a:lnTo>
                  <a:lnTo>
                    <a:pt x="2768" y="11"/>
                  </a:lnTo>
                  <a:close/>
                  <a:moveTo>
                    <a:pt x="2737" y="11"/>
                  </a:moveTo>
                  <a:lnTo>
                    <a:pt x="2737" y="0"/>
                  </a:lnTo>
                  <a:lnTo>
                    <a:pt x="2748" y="0"/>
                  </a:lnTo>
                  <a:lnTo>
                    <a:pt x="2748" y="11"/>
                  </a:lnTo>
                  <a:lnTo>
                    <a:pt x="2737" y="11"/>
                  </a:lnTo>
                  <a:lnTo>
                    <a:pt x="2737" y="11"/>
                  </a:lnTo>
                  <a:close/>
                  <a:moveTo>
                    <a:pt x="2705" y="11"/>
                  </a:moveTo>
                  <a:lnTo>
                    <a:pt x="2705" y="0"/>
                  </a:lnTo>
                  <a:lnTo>
                    <a:pt x="2716" y="0"/>
                  </a:lnTo>
                  <a:lnTo>
                    <a:pt x="2716" y="11"/>
                  </a:lnTo>
                  <a:lnTo>
                    <a:pt x="2705" y="11"/>
                  </a:lnTo>
                  <a:lnTo>
                    <a:pt x="2705" y="11"/>
                  </a:lnTo>
                  <a:close/>
                  <a:moveTo>
                    <a:pt x="2673" y="11"/>
                  </a:moveTo>
                  <a:lnTo>
                    <a:pt x="2673" y="0"/>
                  </a:lnTo>
                  <a:lnTo>
                    <a:pt x="2683" y="0"/>
                  </a:lnTo>
                  <a:lnTo>
                    <a:pt x="2683" y="11"/>
                  </a:lnTo>
                  <a:lnTo>
                    <a:pt x="2673" y="11"/>
                  </a:lnTo>
                  <a:lnTo>
                    <a:pt x="2673" y="11"/>
                  </a:lnTo>
                  <a:close/>
                  <a:moveTo>
                    <a:pt x="2640" y="11"/>
                  </a:moveTo>
                  <a:lnTo>
                    <a:pt x="2640" y="0"/>
                  </a:lnTo>
                  <a:lnTo>
                    <a:pt x="2651" y="0"/>
                  </a:lnTo>
                  <a:lnTo>
                    <a:pt x="2651" y="11"/>
                  </a:lnTo>
                  <a:lnTo>
                    <a:pt x="2640" y="11"/>
                  </a:lnTo>
                  <a:lnTo>
                    <a:pt x="2640" y="11"/>
                  </a:lnTo>
                  <a:close/>
                  <a:moveTo>
                    <a:pt x="2610" y="11"/>
                  </a:moveTo>
                  <a:lnTo>
                    <a:pt x="2610" y="0"/>
                  </a:lnTo>
                  <a:lnTo>
                    <a:pt x="2619" y="0"/>
                  </a:lnTo>
                  <a:lnTo>
                    <a:pt x="2619" y="11"/>
                  </a:lnTo>
                  <a:lnTo>
                    <a:pt x="2610" y="11"/>
                  </a:lnTo>
                  <a:lnTo>
                    <a:pt x="2610" y="11"/>
                  </a:lnTo>
                  <a:close/>
                  <a:moveTo>
                    <a:pt x="2578" y="11"/>
                  </a:moveTo>
                  <a:lnTo>
                    <a:pt x="2578" y="0"/>
                  </a:lnTo>
                  <a:lnTo>
                    <a:pt x="2589" y="0"/>
                  </a:lnTo>
                  <a:lnTo>
                    <a:pt x="2589" y="11"/>
                  </a:lnTo>
                  <a:lnTo>
                    <a:pt x="2578" y="11"/>
                  </a:lnTo>
                  <a:lnTo>
                    <a:pt x="2578" y="11"/>
                  </a:lnTo>
                  <a:close/>
                  <a:moveTo>
                    <a:pt x="2545" y="11"/>
                  </a:moveTo>
                  <a:lnTo>
                    <a:pt x="2545" y="0"/>
                  </a:lnTo>
                  <a:lnTo>
                    <a:pt x="2556" y="0"/>
                  </a:lnTo>
                  <a:lnTo>
                    <a:pt x="2556" y="11"/>
                  </a:lnTo>
                  <a:lnTo>
                    <a:pt x="2545" y="11"/>
                  </a:lnTo>
                  <a:lnTo>
                    <a:pt x="2545" y="11"/>
                  </a:lnTo>
                  <a:close/>
                  <a:moveTo>
                    <a:pt x="2513" y="11"/>
                  </a:moveTo>
                  <a:lnTo>
                    <a:pt x="2513" y="0"/>
                  </a:lnTo>
                  <a:lnTo>
                    <a:pt x="2524" y="0"/>
                  </a:lnTo>
                  <a:lnTo>
                    <a:pt x="2524" y="11"/>
                  </a:lnTo>
                  <a:lnTo>
                    <a:pt x="2513" y="11"/>
                  </a:lnTo>
                  <a:lnTo>
                    <a:pt x="2513" y="11"/>
                  </a:lnTo>
                  <a:close/>
                  <a:moveTo>
                    <a:pt x="2483" y="11"/>
                  </a:moveTo>
                  <a:lnTo>
                    <a:pt x="2483" y="0"/>
                  </a:lnTo>
                  <a:lnTo>
                    <a:pt x="2491" y="0"/>
                  </a:lnTo>
                  <a:lnTo>
                    <a:pt x="2491" y="11"/>
                  </a:lnTo>
                  <a:lnTo>
                    <a:pt x="2483" y="11"/>
                  </a:lnTo>
                  <a:lnTo>
                    <a:pt x="2483" y="11"/>
                  </a:lnTo>
                  <a:close/>
                  <a:moveTo>
                    <a:pt x="2451" y="11"/>
                  </a:moveTo>
                  <a:lnTo>
                    <a:pt x="2451" y="0"/>
                  </a:lnTo>
                  <a:lnTo>
                    <a:pt x="2461" y="0"/>
                  </a:lnTo>
                  <a:lnTo>
                    <a:pt x="2461" y="11"/>
                  </a:lnTo>
                  <a:lnTo>
                    <a:pt x="2451" y="11"/>
                  </a:lnTo>
                  <a:lnTo>
                    <a:pt x="2451" y="11"/>
                  </a:lnTo>
                  <a:close/>
                  <a:moveTo>
                    <a:pt x="2418" y="11"/>
                  </a:moveTo>
                  <a:lnTo>
                    <a:pt x="2418" y="0"/>
                  </a:lnTo>
                  <a:lnTo>
                    <a:pt x="2429" y="0"/>
                  </a:lnTo>
                  <a:lnTo>
                    <a:pt x="2429" y="11"/>
                  </a:lnTo>
                  <a:lnTo>
                    <a:pt x="2418" y="11"/>
                  </a:lnTo>
                  <a:lnTo>
                    <a:pt x="2418" y="11"/>
                  </a:lnTo>
                  <a:close/>
                  <a:moveTo>
                    <a:pt x="2386" y="11"/>
                  </a:moveTo>
                  <a:lnTo>
                    <a:pt x="2386" y="0"/>
                  </a:lnTo>
                  <a:lnTo>
                    <a:pt x="2397" y="0"/>
                  </a:lnTo>
                  <a:lnTo>
                    <a:pt x="2397" y="11"/>
                  </a:lnTo>
                  <a:lnTo>
                    <a:pt x="2386" y="11"/>
                  </a:lnTo>
                  <a:lnTo>
                    <a:pt x="2386" y="11"/>
                  </a:lnTo>
                  <a:close/>
                  <a:moveTo>
                    <a:pt x="2356" y="11"/>
                  </a:moveTo>
                  <a:lnTo>
                    <a:pt x="2356" y="0"/>
                  </a:lnTo>
                  <a:lnTo>
                    <a:pt x="2364" y="0"/>
                  </a:lnTo>
                  <a:lnTo>
                    <a:pt x="2364" y="11"/>
                  </a:lnTo>
                  <a:lnTo>
                    <a:pt x="2356" y="11"/>
                  </a:lnTo>
                  <a:lnTo>
                    <a:pt x="2356" y="11"/>
                  </a:lnTo>
                  <a:close/>
                  <a:moveTo>
                    <a:pt x="2323" y="11"/>
                  </a:moveTo>
                  <a:lnTo>
                    <a:pt x="2323" y="0"/>
                  </a:lnTo>
                  <a:lnTo>
                    <a:pt x="2334" y="0"/>
                  </a:lnTo>
                  <a:lnTo>
                    <a:pt x="2334" y="11"/>
                  </a:lnTo>
                  <a:lnTo>
                    <a:pt x="2323" y="11"/>
                  </a:lnTo>
                  <a:lnTo>
                    <a:pt x="2323" y="11"/>
                  </a:lnTo>
                  <a:close/>
                  <a:moveTo>
                    <a:pt x="2291" y="11"/>
                  </a:moveTo>
                  <a:lnTo>
                    <a:pt x="2291" y="0"/>
                  </a:lnTo>
                  <a:lnTo>
                    <a:pt x="2302" y="0"/>
                  </a:lnTo>
                  <a:lnTo>
                    <a:pt x="2302" y="11"/>
                  </a:lnTo>
                  <a:lnTo>
                    <a:pt x="2291" y="11"/>
                  </a:lnTo>
                  <a:lnTo>
                    <a:pt x="2291" y="11"/>
                  </a:lnTo>
                  <a:close/>
                  <a:moveTo>
                    <a:pt x="2259" y="11"/>
                  </a:moveTo>
                  <a:lnTo>
                    <a:pt x="2259" y="0"/>
                  </a:lnTo>
                  <a:lnTo>
                    <a:pt x="2269" y="0"/>
                  </a:lnTo>
                  <a:lnTo>
                    <a:pt x="2269" y="11"/>
                  </a:lnTo>
                  <a:lnTo>
                    <a:pt x="2259" y="11"/>
                  </a:lnTo>
                  <a:lnTo>
                    <a:pt x="2259" y="11"/>
                  </a:lnTo>
                  <a:close/>
                  <a:moveTo>
                    <a:pt x="2228" y="11"/>
                  </a:moveTo>
                  <a:lnTo>
                    <a:pt x="2228" y="0"/>
                  </a:lnTo>
                  <a:lnTo>
                    <a:pt x="2237" y="0"/>
                  </a:lnTo>
                  <a:lnTo>
                    <a:pt x="2237" y="11"/>
                  </a:lnTo>
                  <a:lnTo>
                    <a:pt x="2228" y="11"/>
                  </a:lnTo>
                  <a:lnTo>
                    <a:pt x="2228" y="11"/>
                  </a:lnTo>
                  <a:close/>
                  <a:moveTo>
                    <a:pt x="2196" y="11"/>
                  </a:moveTo>
                  <a:lnTo>
                    <a:pt x="2196" y="0"/>
                  </a:lnTo>
                  <a:lnTo>
                    <a:pt x="2207" y="0"/>
                  </a:lnTo>
                  <a:lnTo>
                    <a:pt x="2207" y="11"/>
                  </a:lnTo>
                  <a:lnTo>
                    <a:pt x="2196" y="11"/>
                  </a:lnTo>
                  <a:lnTo>
                    <a:pt x="2196" y="11"/>
                  </a:lnTo>
                  <a:close/>
                  <a:moveTo>
                    <a:pt x="2164" y="11"/>
                  </a:moveTo>
                  <a:lnTo>
                    <a:pt x="2164" y="0"/>
                  </a:lnTo>
                  <a:lnTo>
                    <a:pt x="2174" y="0"/>
                  </a:lnTo>
                  <a:lnTo>
                    <a:pt x="2174" y="11"/>
                  </a:lnTo>
                  <a:lnTo>
                    <a:pt x="2164" y="11"/>
                  </a:lnTo>
                  <a:lnTo>
                    <a:pt x="2164" y="11"/>
                  </a:lnTo>
                  <a:close/>
                  <a:moveTo>
                    <a:pt x="2131" y="11"/>
                  </a:moveTo>
                  <a:lnTo>
                    <a:pt x="2131" y="0"/>
                  </a:lnTo>
                  <a:lnTo>
                    <a:pt x="2142" y="0"/>
                  </a:lnTo>
                  <a:lnTo>
                    <a:pt x="2142" y="11"/>
                  </a:lnTo>
                  <a:lnTo>
                    <a:pt x="2131" y="11"/>
                  </a:lnTo>
                  <a:lnTo>
                    <a:pt x="2131" y="11"/>
                  </a:lnTo>
                  <a:close/>
                  <a:moveTo>
                    <a:pt x="2101" y="11"/>
                  </a:moveTo>
                  <a:lnTo>
                    <a:pt x="2101" y="0"/>
                  </a:lnTo>
                  <a:lnTo>
                    <a:pt x="2110" y="0"/>
                  </a:lnTo>
                  <a:lnTo>
                    <a:pt x="2110" y="11"/>
                  </a:lnTo>
                  <a:lnTo>
                    <a:pt x="2101" y="11"/>
                  </a:lnTo>
                  <a:lnTo>
                    <a:pt x="2101" y="11"/>
                  </a:lnTo>
                  <a:close/>
                  <a:moveTo>
                    <a:pt x="2069" y="11"/>
                  </a:moveTo>
                  <a:lnTo>
                    <a:pt x="2069" y="0"/>
                  </a:lnTo>
                  <a:lnTo>
                    <a:pt x="2080" y="0"/>
                  </a:lnTo>
                  <a:lnTo>
                    <a:pt x="2080" y="11"/>
                  </a:lnTo>
                  <a:lnTo>
                    <a:pt x="2069" y="11"/>
                  </a:lnTo>
                  <a:lnTo>
                    <a:pt x="2069" y="11"/>
                  </a:lnTo>
                  <a:close/>
                  <a:moveTo>
                    <a:pt x="2036" y="11"/>
                  </a:moveTo>
                  <a:lnTo>
                    <a:pt x="2036" y="0"/>
                  </a:lnTo>
                  <a:lnTo>
                    <a:pt x="2047" y="0"/>
                  </a:lnTo>
                  <a:lnTo>
                    <a:pt x="2047" y="11"/>
                  </a:lnTo>
                  <a:lnTo>
                    <a:pt x="2036" y="11"/>
                  </a:lnTo>
                  <a:lnTo>
                    <a:pt x="2036" y="11"/>
                  </a:lnTo>
                  <a:close/>
                  <a:moveTo>
                    <a:pt x="2004" y="11"/>
                  </a:moveTo>
                  <a:lnTo>
                    <a:pt x="2004" y="0"/>
                  </a:lnTo>
                  <a:lnTo>
                    <a:pt x="2015" y="0"/>
                  </a:lnTo>
                  <a:lnTo>
                    <a:pt x="2015" y="11"/>
                  </a:lnTo>
                  <a:lnTo>
                    <a:pt x="2004" y="11"/>
                  </a:lnTo>
                  <a:lnTo>
                    <a:pt x="2004" y="11"/>
                  </a:lnTo>
                  <a:close/>
                  <a:moveTo>
                    <a:pt x="1974" y="11"/>
                  </a:moveTo>
                  <a:lnTo>
                    <a:pt x="1974" y="0"/>
                  </a:lnTo>
                  <a:lnTo>
                    <a:pt x="1982" y="0"/>
                  </a:lnTo>
                  <a:lnTo>
                    <a:pt x="1982" y="11"/>
                  </a:lnTo>
                  <a:lnTo>
                    <a:pt x="1974" y="11"/>
                  </a:lnTo>
                  <a:lnTo>
                    <a:pt x="1974" y="11"/>
                  </a:lnTo>
                  <a:close/>
                  <a:moveTo>
                    <a:pt x="1942" y="11"/>
                  </a:moveTo>
                  <a:lnTo>
                    <a:pt x="1942" y="0"/>
                  </a:lnTo>
                  <a:lnTo>
                    <a:pt x="1952" y="0"/>
                  </a:lnTo>
                  <a:lnTo>
                    <a:pt x="1952" y="11"/>
                  </a:lnTo>
                  <a:lnTo>
                    <a:pt x="1942" y="11"/>
                  </a:lnTo>
                  <a:lnTo>
                    <a:pt x="1942" y="11"/>
                  </a:lnTo>
                  <a:close/>
                  <a:moveTo>
                    <a:pt x="1909" y="11"/>
                  </a:moveTo>
                  <a:lnTo>
                    <a:pt x="1909" y="0"/>
                  </a:lnTo>
                  <a:lnTo>
                    <a:pt x="1920" y="0"/>
                  </a:lnTo>
                  <a:lnTo>
                    <a:pt x="1920" y="11"/>
                  </a:lnTo>
                  <a:lnTo>
                    <a:pt x="1909" y="11"/>
                  </a:lnTo>
                  <a:lnTo>
                    <a:pt x="1909" y="11"/>
                  </a:lnTo>
                  <a:close/>
                  <a:moveTo>
                    <a:pt x="1877" y="11"/>
                  </a:moveTo>
                  <a:lnTo>
                    <a:pt x="1877" y="0"/>
                  </a:lnTo>
                  <a:lnTo>
                    <a:pt x="1888" y="0"/>
                  </a:lnTo>
                  <a:lnTo>
                    <a:pt x="1888" y="11"/>
                  </a:lnTo>
                  <a:lnTo>
                    <a:pt x="1877" y="11"/>
                  </a:lnTo>
                  <a:lnTo>
                    <a:pt x="1877" y="11"/>
                  </a:lnTo>
                  <a:close/>
                  <a:moveTo>
                    <a:pt x="1847" y="11"/>
                  </a:moveTo>
                  <a:lnTo>
                    <a:pt x="1847" y="0"/>
                  </a:lnTo>
                  <a:lnTo>
                    <a:pt x="1855" y="0"/>
                  </a:lnTo>
                  <a:lnTo>
                    <a:pt x="1855" y="11"/>
                  </a:lnTo>
                  <a:lnTo>
                    <a:pt x="1847" y="11"/>
                  </a:lnTo>
                  <a:lnTo>
                    <a:pt x="1847" y="11"/>
                  </a:lnTo>
                  <a:close/>
                  <a:moveTo>
                    <a:pt x="1814" y="11"/>
                  </a:moveTo>
                  <a:lnTo>
                    <a:pt x="1814" y="0"/>
                  </a:lnTo>
                  <a:lnTo>
                    <a:pt x="1825" y="0"/>
                  </a:lnTo>
                  <a:lnTo>
                    <a:pt x="1825" y="11"/>
                  </a:lnTo>
                  <a:lnTo>
                    <a:pt x="1814" y="11"/>
                  </a:lnTo>
                  <a:lnTo>
                    <a:pt x="1814" y="11"/>
                  </a:lnTo>
                  <a:close/>
                  <a:moveTo>
                    <a:pt x="1782" y="11"/>
                  </a:moveTo>
                  <a:lnTo>
                    <a:pt x="1782" y="0"/>
                  </a:lnTo>
                  <a:lnTo>
                    <a:pt x="1793" y="0"/>
                  </a:lnTo>
                  <a:lnTo>
                    <a:pt x="1793" y="11"/>
                  </a:lnTo>
                  <a:lnTo>
                    <a:pt x="1782" y="11"/>
                  </a:lnTo>
                  <a:lnTo>
                    <a:pt x="1782" y="11"/>
                  </a:lnTo>
                  <a:close/>
                  <a:moveTo>
                    <a:pt x="1750" y="11"/>
                  </a:moveTo>
                  <a:lnTo>
                    <a:pt x="1750" y="0"/>
                  </a:lnTo>
                  <a:lnTo>
                    <a:pt x="1760" y="0"/>
                  </a:lnTo>
                  <a:lnTo>
                    <a:pt x="1760" y="11"/>
                  </a:lnTo>
                  <a:lnTo>
                    <a:pt x="1750" y="11"/>
                  </a:lnTo>
                  <a:lnTo>
                    <a:pt x="1750" y="11"/>
                  </a:lnTo>
                  <a:close/>
                  <a:moveTo>
                    <a:pt x="1719" y="11"/>
                  </a:moveTo>
                  <a:lnTo>
                    <a:pt x="1719" y="0"/>
                  </a:lnTo>
                  <a:lnTo>
                    <a:pt x="1728" y="0"/>
                  </a:lnTo>
                  <a:lnTo>
                    <a:pt x="1728" y="11"/>
                  </a:lnTo>
                  <a:lnTo>
                    <a:pt x="1719" y="11"/>
                  </a:lnTo>
                  <a:lnTo>
                    <a:pt x="1719" y="11"/>
                  </a:lnTo>
                  <a:close/>
                  <a:moveTo>
                    <a:pt x="1687" y="11"/>
                  </a:moveTo>
                  <a:lnTo>
                    <a:pt x="1687" y="0"/>
                  </a:lnTo>
                  <a:lnTo>
                    <a:pt x="1698" y="0"/>
                  </a:lnTo>
                  <a:lnTo>
                    <a:pt x="1698" y="11"/>
                  </a:lnTo>
                  <a:lnTo>
                    <a:pt x="1687" y="11"/>
                  </a:lnTo>
                  <a:lnTo>
                    <a:pt x="1687" y="11"/>
                  </a:lnTo>
                  <a:close/>
                  <a:moveTo>
                    <a:pt x="1655" y="11"/>
                  </a:moveTo>
                  <a:lnTo>
                    <a:pt x="1655" y="0"/>
                  </a:lnTo>
                  <a:lnTo>
                    <a:pt x="1665" y="0"/>
                  </a:lnTo>
                  <a:lnTo>
                    <a:pt x="1665" y="11"/>
                  </a:lnTo>
                  <a:lnTo>
                    <a:pt x="1655" y="11"/>
                  </a:lnTo>
                  <a:lnTo>
                    <a:pt x="1655" y="11"/>
                  </a:lnTo>
                  <a:close/>
                  <a:moveTo>
                    <a:pt x="1622" y="11"/>
                  </a:moveTo>
                  <a:lnTo>
                    <a:pt x="1622" y="0"/>
                  </a:lnTo>
                  <a:lnTo>
                    <a:pt x="1633" y="0"/>
                  </a:lnTo>
                  <a:lnTo>
                    <a:pt x="1633" y="11"/>
                  </a:lnTo>
                  <a:lnTo>
                    <a:pt x="1622" y="11"/>
                  </a:lnTo>
                  <a:lnTo>
                    <a:pt x="1622" y="11"/>
                  </a:lnTo>
                  <a:close/>
                  <a:moveTo>
                    <a:pt x="1592" y="11"/>
                  </a:moveTo>
                  <a:lnTo>
                    <a:pt x="1592" y="0"/>
                  </a:lnTo>
                  <a:lnTo>
                    <a:pt x="1601" y="0"/>
                  </a:lnTo>
                  <a:lnTo>
                    <a:pt x="1601" y="11"/>
                  </a:lnTo>
                  <a:lnTo>
                    <a:pt x="1592" y="11"/>
                  </a:lnTo>
                  <a:lnTo>
                    <a:pt x="1592" y="11"/>
                  </a:lnTo>
                  <a:close/>
                  <a:moveTo>
                    <a:pt x="1560" y="11"/>
                  </a:moveTo>
                  <a:lnTo>
                    <a:pt x="1560" y="0"/>
                  </a:lnTo>
                  <a:lnTo>
                    <a:pt x="1571" y="0"/>
                  </a:lnTo>
                  <a:lnTo>
                    <a:pt x="1571" y="11"/>
                  </a:lnTo>
                  <a:lnTo>
                    <a:pt x="1560" y="11"/>
                  </a:lnTo>
                  <a:lnTo>
                    <a:pt x="1560" y="11"/>
                  </a:lnTo>
                  <a:close/>
                  <a:moveTo>
                    <a:pt x="1527" y="11"/>
                  </a:moveTo>
                  <a:lnTo>
                    <a:pt x="1527" y="0"/>
                  </a:lnTo>
                  <a:lnTo>
                    <a:pt x="1538" y="0"/>
                  </a:lnTo>
                  <a:lnTo>
                    <a:pt x="1538" y="11"/>
                  </a:lnTo>
                  <a:lnTo>
                    <a:pt x="1527" y="11"/>
                  </a:lnTo>
                  <a:lnTo>
                    <a:pt x="1527" y="11"/>
                  </a:lnTo>
                  <a:close/>
                  <a:moveTo>
                    <a:pt x="1495" y="11"/>
                  </a:moveTo>
                  <a:lnTo>
                    <a:pt x="1495" y="0"/>
                  </a:lnTo>
                  <a:lnTo>
                    <a:pt x="1506" y="0"/>
                  </a:lnTo>
                  <a:lnTo>
                    <a:pt x="1506" y="11"/>
                  </a:lnTo>
                  <a:lnTo>
                    <a:pt x="1495" y="11"/>
                  </a:lnTo>
                  <a:lnTo>
                    <a:pt x="1495" y="11"/>
                  </a:lnTo>
                  <a:close/>
                  <a:moveTo>
                    <a:pt x="1465" y="11"/>
                  </a:moveTo>
                  <a:lnTo>
                    <a:pt x="1465" y="0"/>
                  </a:lnTo>
                  <a:lnTo>
                    <a:pt x="1473" y="0"/>
                  </a:lnTo>
                  <a:lnTo>
                    <a:pt x="1473" y="11"/>
                  </a:lnTo>
                  <a:lnTo>
                    <a:pt x="1465" y="11"/>
                  </a:lnTo>
                  <a:lnTo>
                    <a:pt x="1465" y="11"/>
                  </a:lnTo>
                  <a:close/>
                  <a:moveTo>
                    <a:pt x="1433" y="11"/>
                  </a:moveTo>
                  <a:lnTo>
                    <a:pt x="1433" y="0"/>
                  </a:lnTo>
                  <a:lnTo>
                    <a:pt x="1443" y="0"/>
                  </a:lnTo>
                  <a:lnTo>
                    <a:pt x="1443" y="11"/>
                  </a:lnTo>
                  <a:lnTo>
                    <a:pt x="1433" y="11"/>
                  </a:lnTo>
                  <a:lnTo>
                    <a:pt x="1433" y="11"/>
                  </a:lnTo>
                  <a:close/>
                  <a:moveTo>
                    <a:pt x="1400" y="11"/>
                  </a:moveTo>
                  <a:lnTo>
                    <a:pt x="1400" y="0"/>
                  </a:lnTo>
                  <a:lnTo>
                    <a:pt x="1411" y="0"/>
                  </a:lnTo>
                  <a:lnTo>
                    <a:pt x="1411" y="11"/>
                  </a:lnTo>
                  <a:lnTo>
                    <a:pt x="1400" y="11"/>
                  </a:lnTo>
                  <a:lnTo>
                    <a:pt x="1400" y="11"/>
                  </a:lnTo>
                  <a:close/>
                  <a:moveTo>
                    <a:pt x="1368" y="11"/>
                  </a:moveTo>
                  <a:lnTo>
                    <a:pt x="1368" y="0"/>
                  </a:lnTo>
                  <a:lnTo>
                    <a:pt x="1379" y="0"/>
                  </a:lnTo>
                  <a:lnTo>
                    <a:pt x="1379" y="11"/>
                  </a:lnTo>
                  <a:lnTo>
                    <a:pt x="1368" y="11"/>
                  </a:lnTo>
                  <a:lnTo>
                    <a:pt x="1368" y="11"/>
                  </a:lnTo>
                  <a:close/>
                  <a:moveTo>
                    <a:pt x="1338" y="11"/>
                  </a:moveTo>
                  <a:lnTo>
                    <a:pt x="1338" y="0"/>
                  </a:lnTo>
                  <a:lnTo>
                    <a:pt x="1346" y="0"/>
                  </a:lnTo>
                  <a:lnTo>
                    <a:pt x="1346" y="11"/>
                  </a:lnTo>
                  <a:lnTo>
                    <a:pt x="1338" y="11"/>
                  </a:lnTo>
                  <a:lnTo>
                    <a:pt x="1338" y="11"/>
                  </a:lnTo>
                  <a:close/>
                  <a:moveTo>
                    <a:pt x="1305" y="11"/>
                  </a:moveTo>
                  <a:lnTo>
                    <a:pt x="1305" y="0"/>
                  </a:lnTo>
                  <a:lnTo>
                    <a:pt x="1316" y="0"/>
                  </a:lnTo>
                  <a:lnTo>
                    <a:pt x="1316" y="11"/>
                  </a:lnTo>
                  <a:lnTo>
                    <a:pt x="1305" y="11"/>
                  </a:lnTo>
                  <a:lnTo>
                    <a:pt x="1305" y="11"/>
                  </a:lnTo>
                  <a:close/>
                  <a:moveTo>
                    <a:pt x="1273" y="11"/>
                  </a:moveTo>
                  <a:lnTo>
                    <a:pt x="1273" y="0"/>
                  </a:lnTo>
                  <a:lnTo>
                    <a:pt x="1284" y="0"/>
                  </a:lnTo>
                  <a:lnTo>
                    <a:pt x="1284" y="11"/>
                  </a:lnTo>
                  <a:lnTo>
                    <a:pt x="1273" y="11"/>
                  </a:lnTo>
                  <a:lnTo>
                    <a:pt x="1273" y="11"/>
                  </a:lnTo>
                  <a:close/>
                  <a:moveTo>
                    <a:pt x="1241" y="11"/>
                  </a:moveTo>
                  <a:lnTo>
                    <a:pt x="1241" y="0"/>
                  </a:lnTo>
                  <a:lnTo>
                    <a:pt x="1251" y="0"/>
                  </a:lnTo>
                  <a:lnTo>
                    <a:pt x="1251" y="11"/>
                  </a:lnTo>
                  <a:lnTo>
                    <a:pt x="1241" y="11"/>
                  </a:lnTo>
                  <a:lnTo>
                    <a:pt x="1241" y="11"/>
                  </a:lnTo>
                  <a:close/>
                  <a:moveTo>
                    <a:pt x="1208" y="11"/>
                  </a:moveTo>
                  <a:lnTo>
                    <a:pt x="1208" y="0"/>
                  </a:lnTo>
                  <a:lnTo>
                    <a:pt x="1219" y="0"/>
                  </a:lnTo>
                  <a:lnTo>
                    <a:pt x="1219" y="11"/>
                  </a:lnTo>
                  <a:lnTo>
                    <a:pt x="1208" y="11"/>
                  </a:lnTo>
                  <a:lnTo>
                    <a:pt x="1208" y="11"/>
                  </a:lnTo>
                  <a:close/>
                  <a:moveTo>
                    <a:pt x="1178" y="11"/>
                  </a:moveTo>
                  <a:lnTo>
                    <a:pt x="1178" y="0"/>
                  </a:lnTo>
                  <a:lnTo>
                    <a:pt x="1189" y="0"/>
                  </a:lnTo>
                  <a:lnTo>
                    <a:pt x="1189" y="11"/>
                  </a:lnTo>
                  <a:lnTo>
                    <a:pt x="1178" y="11"/>
                  </a:lnTo>
                  <a:lnTo>
                    <a:pt x="1178" y="11"/>
                  </a:lnTo>
                  <a:close/>
                  <a:moveTo>
                    <a:pt x="1146" y="11"/>
                  </a:moveTo>
                  <a:lnTo>
                    <a:pt x="1146" y="0"/>
                  </a:lnTo>
                  <a:lnTo>
                    <a:pt x="1156" y="0"/>
                  </a:lnTo>
                  <a:lnTo>
                    <a:pt x="1156" y="11"/>
                  </a:lnTo>
                  <a:lnTo>
                    <a:pt x="1146" y="11"/>
                  </a:lnTo>
                  <a:lnTo>
                    <a:pt x="1146" y="11"/>
                  </a:lnTo>
                  <a:close/>
                  <a:moveTo>
                    <a:pt x="1113" y="11"/>
                  </a:moveTo>
                  <a:lnTo>
                    <a:pt x="1113" y="0"/>
                  </a:lnTo>
                  <a:lnTo>
                    <a:pt x="1124" y="0"/>
                  </a:lnTo>
                  <a:lnTo>
                    <a:pt x="1124" y="11"/>
                  </a:lnTo>
                  <a:lnTo>
                    <a:pt x="1113" y="11"/>
                  </a:lnTo>
                  <a:lnTo>
                    <a:pt x="1113" y="11"/>
                  </a:lnTo>
                  <a:close/>
                  <a:moveTo>
                    <a:pt x="1081" y="11"/>
                  </a:moveTo>
                  <a:lnTo>
                    <a:pt x="1081" y="0"/>
                  </a:lnTo>
                  <a:lnTo>
                    <a:pt x="1092" y="0"/>
                  </a:lnTo>
                  <a:lnTo>
                    <a:pt x="1092" y="11"/>
                  </a:lnTo>
                  <a:lnTo>
                    <a:pt x="1081" y="11"/>
                  </a:lnTo>
                  <a:lnTo>
                    <a:pt x="1081" y="11"/>
                  </a:lnTo>
                  <a:close/>
                  <a:moveTo>
                    <a:pt x="1051" y="11"/>
                  </a:moveTo>
                  <a:lnTo>
                    <a:pt x="1051" y="0"/>
                  </a:lnTo>
                  <a:lnTo>
                    <a:pt x="1062" y="0"/>
                  </a:lnTo>
                  <a:lnTo>
                    <a:pt x="1062" y="11"/>
                  </a:lnTo>
                  <a:lnTo>
                    <a:pt x="1051" y="11"/>
                  </a:lnTo>
                  <a:lnTo>
                    <a:pt x="1051" y="11"/>
                  </a:lnTo>
                  <a:close/>
                  <a:moveTo>
                    <a:pt x="1018" y="11"/>
                  </a:moveTo>
                  <a:lnTo>
                    <a:pt x="1018" y="0"/>
                  </a:lnTo>
                  <a:lnTo>
                    <a:pt x="1029" y="0"/>
                  </a:lnTo>
                  <a:lnTo>
                    <a:pt x="1029" y="11"/>
                  </a:lnTo>
                  <a:lnTo>
                    <a:pt x="1018" y="11"/>
                  </a:lnTo>
                  <a:lnTo>
                    <a:pt x="1018" y="11"/>
                  </a:lnTo>
                  <a:close/>
                  <a:moveTo>
                    <a:pt x="986" y="11"/>
                  </a:moveTo>
                  <a:lnTo>
                    <a:pt x="986" y="0"/>
                  </a:lnTo>
                  <a:lnTo>
                    <a:pt x="997" y="0"/>
                  </a:lnTo>
                  <a:lnTo>
                    <a:pt x="997" y="11"/>
                  </a:lnTo>
                  <a:lnTo>
                    <a:pt x="986" y="11"/>
                  </a:lnTo>
                  <a:lnTo>
                    <a:pt x="986" y="11"/>
                  </a:lnTo>
                  <a:close/>
                  <a:moveTo>
                    <a:pt x="954" y="11"/>
                  </a:moveTo>
                  <a:lnTo>
                    <a:pt x="954" y="0"/>
                  </a:lnTo>
                  <a:lnTo>
                    <a:pt x="964" y="0"/>
                  </a:lnTo>
                  <a:lnTo>
                    <a:pt x="964" y="11"/>
                  </a:lnTo>
                  <a:lnTo>
                    <a:pt x="954" y="11"/>
                  </a:lnTo>
                  <a:lnTo>
                    <a:pt x="954" y="11"/>
                  </a:lnTo>
                  <a:close/>
                  <a:moveTo>
                    <a:pt x="923" y="11"/>
                  </a:moveTo>
                  <a:lnTo>
                    <a:pt x="923" y="0"/>
                  </a:lnTo>
                  <a:lnTo>
                    <a:pt x="934" y="0"/>
                  </a:lnTo>
                  <a:lnTo>
                    <a:pt x="934" y="11"/>
                  </a:lnTo>
                  <a:lnTo>
                    <a:pt x="923" y="11"/>
                  </a:lnTo>
                  <a:lnTo>
                    <a:pt x="923" y="11"/>
                  </a:lnTo>
                  <a:close/>
                  <a:moveTo>
                    <a:pt x="891" y="11"/>
                  </a:moveTo>
                  <a:lnTo>
                    <a:pt x="891" y="0"/>
                  </a:lnTo>
                  <a:lnTo>
                    <a:pt x="902" y="0"/>
                  </a:lnTo>
                  <a:lnTo>
                    <a:pt x="902" y="11"/>
                  </a:lnTo>
                  <a:lnTo>
                    <a:pt x="891" y="11"/>
                  </a:lnTo>
                  <a:lnTo>
                    <a:pt x="891" y="11"/>
                  </a:lnTo>
                  <a:close/>
                  <a:moveTo>
                    <a:pt x="859" y="11"/>
                  </a:moveTo>
                  <a:lnTo>
                    <a:pt x="859" y="0"/>
                  </a:lnTo>
                  <a:lnTo>
                    <a:pt x="870" y="0"/>
                  </a:lnTo>
                  <a:lnTo>
                    <a:pt x="870" y="11"/>
                  </a:lnTo>
                  <a:lnTo>
                    <a:pt x="859" y="11"/>
                  </a:lnTo>
                  <a:lnTo>
                    <a:pt x="859" y="11"/>
                  </a:lnTo>
                  <a:close/>
                  <a:moveTo>
                    <a:pt x="826" y="11"/>
                  </a:moveTo>
                  <a:lnTo>
                    <a:pt x="826" y="0"/>
                  </a:lnTo>
                  <a:lnTo>
                    <a:pt x="837" y="0"/>
                  </a:lnTo>
                  <a:lnTo>
                    <a:pt x="837" y="11"/>
                  </a:lnTo>
                  <a:lnTo>
                    <a:pt x="826" y="11"/>
                  </a:lnTo>
                  <a:lnTo>
                    <a:pt x="826" y="11"/>
                  </a:lnTo>
                  <a:close/>
                  <a:moveTo>
                    <a:pt x="796" y="11"/>
                  </a:moveTo>
                  <a:lnTo>
                    <a:pt x="796" y="0"/>
                  </a:lnTo>
                  <a:lnTo>
                    <a:pt x="807" y="0"/>
                  </a:lnTo>
                  <a:lnTo>
                    <a:pt x="807" y="11"/>
                  </a:lnTo>
                  <a:lnTo>
                    <a:pt x="796" y="11"/>
                  </a:lnTo>
                  <a:lnTo>
                    <a:pt x="796" y="11"/>
                  </a:lnTo>
                  <a:close/>
                  <a:moveTo>
                    <a:pt x="764" y="11"/>
                  </a:moveTo>
                  <a:lnTo>
                    <a:pt x="764" y="0"/>
                  </a:lnTo>
                  <a:lnTo>
                    <a:pt x="775" y="0"/>
                  </a:lnTo>
                  <a:lnTo>
                    <a:pt x="775" y="11"/>
                  </a:lnTo>
                  <a:lnTo>
                    <a:pt x="764" y="11"/>
                  </a:lnTo>
                  <a:lnTo>
                    <a:pt x="764" y="11"/>
                  </a:lnTo>
                  <a:close/>
                  <a:moveTo>
                    <a:pt x="732" y="11"/>
                  </a:moveTo>
                  <a:lnTo>
                    <a:pt x="732" y="0"/>
                  </a:lnTo>
                  <a:lnTo>
                    <a:pt x="742" y="0"/>
                  </a:lnTo>
                  <a:lnTo>
                    <a:pt x="742" y="11"/>
                  </a:lnTo>
                  <a:lnTo>
                    <a:pt x="732" y="11"/>
                  </a:lnTo>
                  <a:lnTo>
                    <a:pt x="732" y="11"/>
                  </a:lnTo>
                  <a:close/>
                  <a:moveTo>
                    <a:pt x="699" y="11"/>
                  </a:moveTo>
                  <a:lnTo>
                    <a:pt x="699" y="0"/>
                  </a:lnTo>
                  <a:lnTo>
                    <a:pt x="710" y="0"/>
                  </a:lnTo>
                  <a:lnTo>
                    <a:pt x="710" y="11"/>
                  </a:lnTo>
                  <a:lnTo>
                    <a:pt x="699" y="11"/>
                  </a:lnTo>
                  <a:lnTo>
                    <a:pt x="699" y="11"/>
                  </a:lnTo>
                  <a:close/>
                  <a:moveTo>
                    <a:pt x="669" y="11"/>
                  </a:moveTo>
                  <a:lnTo>
                    <a:pt x="669" y="0"/>
                  </a:lnTo>
                  <a:lnTo>
                    <a:pt x="680" y="0"/>
                  </a:lnTo>
                  <a:lnTo>
                    <a:pt x="680" y="11"/>
                  </a:lnTo>
                  <a:lnTo>
                    <a:pt x="669" y="11"/>
                  </a:lnTo>
                  <a:lnTo>
                    <a:pt x="669" y="11"/>
                  </a:lnTo>
                  <a:close/>
                  <a:moveTo>
                    <a:pt x="637" y="11"/>
                  </a:moveTo>
                  <a:lnTo>
                    <a:pt x="637" y="0"/>
                  </a:lnTo>
                  <a:lnTo>
                    <a:pt x="647" y="0"/>
                  </a:lnTo>
                  <a:lnTo>
                    <a:pt x="647" y="11"/>
                  </a:lnTo>
                  <a:lnTo>
                    <a:pt x="637" y="11"/>
                  </a:lnTo>
                  <a:lnTo>
                    <a:pt x="637" y="11"/>
                  </a:lnTo>
                  <a:close/>
                  <a:moveTo>
                    <a:pt x="604" y="11"/>
                  </a:moveTo>
                  <a:lnTo>
                    <a:pt x="604" y="0"/>
                  </a:lnTo>
                  <a:lnTo>
                    <a:pt x="615" y="0"/>
                  </a:lnTo>
                  <a:lnTo>
                    <a:pt x="615" y="11"/>
                  </a:lnTo>
                  <a:lnTo>
                    <a:pt x="604" y="11"/>
                  </a:lnTo>
                  <a:lnTo>
                    <a:pt x="604" y="11"/>
                  </a:lnTo>
                  <a:close/>
                  <a:moveTo>
                    <a:pt x="572" y="11"/>
                  </a:moveTo>
                  <a:lnTo>
                    <a:pt x="572" y="0"/>
                  </a:lnTo>
                  <a:lnTo>
                    <a:pt x="583" y="0"/>
                  </a:lnTo>
                  <a:lnTo>
                    <a:pt x="583" y="11"/>
                  </a:lnTo>
                  <a:lnTo>
                    <a:pt x="572" y="11"/>
                  </a:lnTo>
                  <a:lnTo>
                    <a:pt x="572" y="11"/>
                  </a:lnTo>
                  <a:close/>
                  <a:moveTo>
                    <a:pt x="542" y="11"/>
                  </a:moveTo>
                  <a:lnTo>
                    <a:pt x="542" y="0"/>
                  </a:lnTo>
                  <a:lnTo>
                    <a:pt x="553" y="0"/>
                  </a:lnTo>
                  <a:lnTo>
                    <a:pt x="553" y="11"/>
                  </a:lnTo>
                  <a:lnTo>
                    <a:pt x="542" y="11"/>
                  </a:lnTo>
                  <a:lnTo>
                    <a:pt x="542" y="11"/>
                  </a:lnTo>
                  <a:close/>
                  <a:moveTo>
                    <a:pt x="509" y="11"/>
                  </a:moveTo>
                  <a:lnTo>
                    <a:pt x="509" y="0"/>
                  </a:lnTo>
                  <a:lnTo>
                    <a:pt x="520" y="0"/>
                  </a:lnTo>
                  <a:lnTo>
                    <a:pt x="520" y="11"/>
                  </a:lnTo>
                  <a:lnTo>
                    <a:pt x="509" y="11"/>
                  </a:lnTo>
                  <a:lnTo>
                    <a:pt x="509" y="11"/>
                  </a:lnTo>
                  <a:close/>
                  <a:moveTo>
                    <a:pt x="477" y="11"/>
                  </a:moveTo>
                  <a:lnTo>
                    <a:pt x="477" y="0"/>
                  </a:lnTo>
                  <a:lnTo>
                    <a:pt x="488" y="0"/>
                  </a:lnTo>
                  <a:lnTo>
                    <a:pt x="488" y="11"/>
                  </a:lnTo>
                  <a:lnTo>
                    <a:pt x="477" y="11"/>
                  </a:lnTo>
                  <a:lnTo>
                    <a:pt x="477" y="11"/>
                  </a:lnTo>
                  <a:close/>
                  <a:moveTo>
                    <a:pt x="445" y="11"/>
                  </a:moveTo>
                  <a:lnTo>
                    <a:pt x="445" y="0"/>
                  </a:lnTo>
                  <a:lnTo>
                    <a:pt x="455" y="0"/>
                  </a:lnTo>
                  <a:lnTo>
                    <a:pt x="455" y="11"/>
                  </a:lnTo>
                  <a:lnTo>
                    <a:pt x="445" y="11"/>
                  </a:lnTo>
                  <a:lnTo>
                    <a:pt x="445" y="11"/>
                  </a:lnTo>
                  <a:close/>
                  <a:moveTo>
                    <a:pt x="414" y="11"/>
                  </a:moveTo>
                  <a:lnTo>
                    <a:pt x="414" y="0"/>
                  </a:lnTo>
                  <a:lnTo>
                    <a:pt x="425" y="0"/>
                  </a:lnTo>
                  <a:lnTo>
                    <a:pt x="425" y="11"/>
                  </a:lnTo>
                  <a:lnTo>
                    <a:pt x="414" y="11"/>
                  </a:lnTo>
                  <a:lnTo>
                    <a:pt x="414" y="11"/>
                  </a:lnTo>
                  <a:close/>
                  <a:moveTo>
                    <a:pt x="382" y="11"/>
                  </a:moveTo>
                  <a:lnTo>
                    <a:pt x="382" y="0"/>
                  </a:lnTo>
                  <a:lnTo>
                    <a:pt x="393" y="0"/>
                  </a:lnTo>
                  <a:lnTo>
                    <a:pt x="393" y="11"/>
                  </a:lnTo>
                  <a:lnTo>
                    <a:pt x="382" y="11"/>
                  </a:lnTo>
                  <a:lnTo>
                    <a:pt x="382" y="11"/>
                  </a:lnTo>
                  <a:close/>
                  <a:moveTo>
                    <a:pt x="350" y="11"/>
                  </a:moveTo>
                  <a:lnTo>
                    <a:pt x="350" y="0"/>
                  </a:lnTo>
                  <a:lnTo>
                    <a:pt x="361" y="0"/>
                  </a:lnTo>
                  <a:lnTo>
                    <a:pt x="361" y="11"/>
                  </a:lnTo>
                  <a:lnTo>
                    <a:pt x="350" y="11"/>
                  </a:lnTo>
                  <a:lnTo>
                    <a:pt x="350" y="11"/>
                  </a:lnTo>
                  <a:close/>
                  <a:moveTo>
                    <a:pt x="317" y="11"/>
                  </a:moveTo>
                  <a:lnTo>
                    <a:pt x="317" y="0"/>
                  </a:lnTo>
                  <a:lnTo>
                    <a:pt x="328" y="0"/>
                  </a:lnTo>
                  <a:lnTo>
                    <a:pt x="328" y="11"/>
                  </a:lnTo>
                  <a:lnTo>
                    <a:pt x="317" y="11"/>
                  </a:lnTo>
                  <a:lnTo>
                    <a:pt x="317" y="11"/>
                  </a:lnTo>
                  <a:close/>
                  <a:moveTo>
                    <a:pt x="287" y="11"/>
                  </a:moveTo>
                  <a:lnTo>
                    <a:pt x="287" y="0"/>
                  </a:lnTo>
                  <a:lnTo>
                    <a:pt x="298" y="0"/>
                  </a:lnTo>
                  <a:lnTo>
                    <a:pt x="298" y="11"/>
                  </a:lnTo>
                  <a:lnTo>
                    <a:pt x="287" y="11"/>
                  </a:lnTo>
                  <a:lnTo>
                    <a:pt x="287" y="11"/>
                  </a:lnTo>
                  <a:close/>
                  <a:moveTo>
                    <a:pt x="255" y="11"/>
                  </a:moveTo>
                  <a:lnTo>
                    <a:pt x="255" y="0"/>
                  </a:lnTo>
                  <a:lnTo>
                    <a:pt x="266" y="0"/>
                  </a:lnTo>
                  <a:lnTo>
                    <a:pt x="266" y="11"/>
                  </a:lnTo>
                  <a:lnTo>
                    <a:pt x="255" y="11"/>
                  </a:lnTo>
                  <a:lnTo>
                    <a:pt x="255" y="11"/>
                  </a:lnTo>
                  <a:close/>
                  <a:moveTo>
                    <a:pt x="223" y="11"/>
                  </a:moveTo>
                  <a:lnTo>
                    <a:pt x="223" y="0"/>
                  </a:lnTo>
                  <a:lnTo>
                    <a:pt x="233" y="0"/>
                  </a:lnTo>
                  <a:lnTo>
                    <a:pt x="233" y="11"/>
                  </a:lnTo>
                  <a:lnTo>
                    <a:pt x="223" y="11"/>
                  </a:lnTo>
                  <a:lnTo>
                    <a:pt x="223" y="11"/>
                  </a:lnTo>
                  <a:close/>
                  <a:moveTo>
                    <a:pt x="190" y="11"/>
                  </a:moveTo>
                  <a:lnTo>
                    <a:pt x="190" y="0"/>
                  </a:lnTo>
                  <a:lnTo>
                    <a:pt x="201" y="0"/>
                  </a:lnTo>
                  <a:lnTo>
                    <a:pt x="201" y="11"/>
                  </a:lnTo>
                  <a:lnTo>
                    <a:pt x="190" y="11"/>
                  </a:lnTo>
                  <a:lnTo>
                    <a:pt x="190" y="11"/>
                  </a:lnTo>
                  <a:close/>
                  <a:moveTo>
                    <a:pt x="160" y="11"/>
                  </a:moveTo>
                  <a:lnTo>
                    <a:pt x="160" y="0"/>
                  </a:lnTo>
                  <a:lnTo>
                    <a:pt x="171" y="0"/>
                  </a:lnTo>
                  <a:lnTo>
                    <a:pt x="171" y="11"/>
                  </a:lnTo>
                  <a:lnTo>
                    <a:pt x="160" y="11"/>
                  </a:lnTo>
                  <a:lnTo>
                    <a:pt x="160" y="11"/>
                  </a:lnTo>
                  <a:close/>
                  <a:moveTo>
                    <a:pt x="128" y="11"/>
                  </a:moveTo>
                  <a:lnTo>
                    <a:pt x="128" y="0"/>
                  </a:lnTo>
                  <a:lnTo>
                    <a:pt x="138" y="0"/>
                  </a:lnTo>
                  <a:lnTo>
                    <a:pt x="138" y="11"/>
                  </a:lnTo>
                  <a:lnTo>
                    <a:pt x="128" y="11"/>
                  </a:lnTo>
                  <a:lnTo>
                    <a:pt x="128" y="11"/>
                  </a:lnTo>
                  <a:close/>
                  <a:moveTo>
                    <a:pt x="95" y="11"/>
                  </a:moveTo>
                  <a:lnTo>
                    <a:pt x="95" y="0"/>
                  </a:lnTo>
                  <a:lnTo>
                    <a:pt x="106" y="0"/>
                  </a:lnTo>
                  <a:lnTo>
                    <a:pt x="106" y="11"/>
                  </a:lnTo>
                  <a:lnTo>
                    <a:pt x="95" y="11"/>
                  </a:lnTo>
                  <a:lnTo>
                    <a:pt x="95" y="11"/>
                  </a:lnTo>
                  <a:close/>
                  <a:moveTo>
                    <a:pt x="63" y="11"/>
                  </a:moveTo>
                  <a:lnTo>
                    <a:pt x="63" y="0"/>
                  </a:lnTo>
                  <a:lnTo>
                    <a:pt x="74" y="0"/>
                  </a:lnTo>
                  <a:lnTo>
                    <a:pt x="74" y="11"/>
                  </a:lnTo>
                  <a:lnTo>
                    <a:pt x="63" y="11"/>
                  </a:lnTo>
                  <a:lnTo>
                    <a:pt x="63" y="11"/>
                  </a:lnTo>
                  <a:close/>
                  <a:moveTo>
                    <a:pt x="33" y="11"/>
                  </a:moveTo>
                  <a:lnTo>
                    <a:pt x="33" y="0"/>
                  </a:lnTo>
                  <a:lnTo>
                    <a:pt x="44" y="0"/>
                  </a:lnTo>
                  <a:lnTo>
                    <a:pt x="44" y="11"/>
                  </a:lnTo>
                  <a:lnTo>
                    <a:pt x="33" y="11"/>
                  </a:lnTo>
                  <a:lnTo>
                    <a:pt x="33" y="11"/>
                  </a:lnTo>
                  <a:close/>
                  <a:moveTo>
                    <a:pt x="0" y="11"/>
                  </a:moveTo>
                  <a:lnTo>
                    <a:pt x="0" y="0"/>
                  </a:lnTo>
                  <a:lnTo>
                    <a:pt x="11" y="0"/>
                  </a:lnTo>
                  <a:lnTo>
                    <a:pt x="11" y="11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5A4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463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5.jpeg"/><Relationship Id="rId1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5.xml"/><Relationship Id="rId4" Type="http://schemas.openxmlformats.org/officeDocument/2006/relationships/slide" Target="slide1.xml"/><Relationship Id="rId3" Type="http://schemas.openxmlformats.org/officeDocument/2006/relationships/slide" Target="slide4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hyperlink" Target="&#19971;&#24425;&#20116;&#19979;&#35838;&#25991;&#26391;&#35835;13&#20154;&#29289;&#25551;&#20889;&#19968;&#32452;.mp4" TargetMode="Externa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4.xml"/><Relationship Id="rId2" Type="http://schemas.openxmlformats.org/officeDocument/2006/relationships/hyperlink" Target="&#20116;&#19979;&#29983;&#23383;&#35270;&#39057;13&#20154;&#29289;&#25551;&#20889;&#19968;&#32452;.mp4" TargetMode="Externa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987573"/>
            <a:ext cx="8208912" cy="3023905"/>
          </a:xfrm>
          <a:prstGeom prst="rect">
            <a:avLst/>
          </a:prstGeom>
          <a:solidFill>
            <a:srgbClr val="FFFFFF">
              <a:alpha val="31000"/>
            </a:srgb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你身边有没有有个性的朋友呢？今天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，我们来一起认识几位个性鲜明的人物：和小伙伴摔跤的小嘎子，刚进城里拉人力车的骆驼祥子，临死前的严监生。他们有着怎样的性格特点？作者是如何描绘他们的？让我们一起去看看吧！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11"/>
          <p:cNvSpPr txBox="1">
            <a:spLocks noChangeArrowheads="1"/>
          </p:cNvSpPr>
          <p:nvPr/>
        </p:nvSpPr>
        <p:spPr bwMode="auto">
          <a:xfrm>
            <a:off x="3909317" y="555645"/>
            <a:ext cx="1936685" cy="57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3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识字方法</a:t>
            </a:r>
            <a:endParaRPr lang="zh-CN" altLang="en-US" sz="33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102" name="组合 101"/>
          <p:cNvGrpSpPr/>
          <p:nvPr/>
        </p:nvGrpSpPr>
        <p:grpSpPr>
          <a:xfrm>
            <a:off x="3419872" y="627534"/>
            <a:ext cx="456833" cy="456366"/>
            <a:chOff x="631825" y="5181600"/>
            <a:chExt cx="1554163" cy="1552575"/>
          </a:xfrm>
        </p:grpSpPr>
        <p:sp>
          <p:nvSpPr>
            <p:cNvPr id="103" name="Oval 10"/>
            <p:cNvSpPr>
              <a:spLocks noChangeArrowheads="1"/>
            </p:cNvSpPr>
            <p:nvPr/>
          </p:nvSpPr>
          <p:spPr bwMode="auto">
            <a:xfrm>
              <a:off x="631825" y="5181600"/>
              <a:ext cx="1554163" cy="1552575"/>
            </a:xfrm>
            <a:prstGeom prst="ellipse">
              <a:avLst/>
            </a:pr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4" name="Freeform 11"/>
            <p:cNvSpPr/>
            <p:nvPr/>
          </p:nvSpPr>
          <p:spPr bwMode="auto">
            <a:xfrm>
              <a:off x="1468438" y="5353050"/>
              <a:ext cx="34925" cy="87313"/>
            </a:xfrm>
            <a:custGeom>
              <a:avLst/>
              <a:gdLst>
                <a:gd name="T0" fmla="*/ 4 w 12"/>
                <a:gd name="T1" fmla="*/ 30 h 31"/>
                <a:gd name="T2" fmla="*/ 12 w 12"/>
                <a:gd name="T3" fmla="*/ 3 h 31"/>
                <a:gd name="T4" fmla="*/ 11 w 12"/>
                <a:gd name="T5" fmla="*/ 0 h 31"/>
                <a:gd name="T6" fmla="*/ 0 w 12"/>
                <a:gd name="T7" fmla="*/ 31 h 31"/>
                <a:gd name="T8" fmla="*/ 4 w 12"/>
                <a:gd name="T9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31">
                  <a:moveTo>
                    <a:pt x="4" y="30"/>
                  </a:moveTo>
                  <a:cubicBezTo>
                    <a:pt x="4" y="20"/>
                    <a:pt x="7" y="7"/>
                    <a:pt x="12" y="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2" y="6"/>
                    <a:pt x="0" y="21"/>
                    <a:pt x="0" y="31"/>
                  </a:cubicBezTo>
                  <a:lnTo>
                    <a:pt x="4" y="30"/>
                  </a:lnTo>
                  <a:close/>
                </a:path>
              </a:pathLst>
            </a:custGeom>
            <a:solidFill>
              <a:srgbClr val="4F2E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5" name="Freeform 12"/>
            <p:cNvSpPr/>
            <p:nvPr/>
          </p:nvSpPr>
          <p:spPr bwMode="auto">
            <a:xfrm>
              <a:off x="1471613" y="5410200"/>
              <a:ext cx="204788" cy="358775"/>
            </a:xfrm>
            <a:custGeom>
              <a:avLst/>
              <a:gdLst>
                <a:gd name="T0" fmla="*/ 0 w 72"/>
                <a:gd name="T1" fmla="*/ 119 h 126"/>
                <a:gd name="T2" fmla="*/ 66 w 72"/>
                <a:gd name="T3" fmla="*/ 67 h 126"/>
                <a:gd name="T4" fmla="*/ 45 w 72"/>
                <a:gd name="T5" fmla="*/ 7 h 126"/>
                <a:gd name="T6" fmla="*/ 1 w 72"/>
                <a:gd name="T7" fmla="*/ 9 h 126"/>
                <a:gd name="T8" fmla="*/ 0 w 72"/>
                <a:gd name="T9" fmla="*/ 119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26">
                  <a:moveTo>
                    <a:pt x="0" y="119"/>
                  </a:moveTo>
                  <a:cubicBezTo>
                    <a:pt x="29" y="126"/>
                    <a:pt x="60" y="101"/>
                    <a:pt x="66" y="67"/>
                  </a:cubicBezTo>
                  <a:cubicBezTo>
                    <a:pt x="72" y="33"/>
                    <a:pt x="61" y="15"/>
                    <a:pt x="45" y="7"/>
                  </a:cubicBezTo>
                  <a:cubicBezTo>
                    <a:pt x="31" y="0"/>
                    <a:pt x="3" y="11"/>
                    <a:pt x="1" y="9"/>
                  </a:cubicBezTo>
                  <a:lnTo>
                    <a:pt x="0" y="119"/>
                  </a:lnTo>
                  <a:close/>
                </a:path>
              </a:pathLst>
            </a:custGeom>
            <a:solidFill>
              <a:srgbClr val="C90D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6" name="Freeform 13"/>
            <p:cNvSpPr/>
            <p:nvPr/>
          </p:nvSpPr>
          <p:spPr bwMode="auto">
            <a:xfrm>
              <a:off x="1274763" y="5410200"/>
              <a:ext cx="200025" cy="355600"/>
            </a:xfrm>
            <a:custGeom>
              <a:avLst/>
              <a:gdLst>
                <a:gd name="T0" fmla="*/ 70 w 70"/>
                <a:gd name="T1" fmla="*/ 9 h 125"/>
                <a:gd name="T2" fmla="*/ 26 w 70"/>
                <a:gd name="T3" fmla="*/ 8 h 125"/>
                <a:gd name="T4" fmla="*/ 8 w 70"/>
                <a:gd name="T5" fmla="*/ 69 h 125"/>
                <a:gd name="T6" fmla="*/ 69 w 70"/>
                <a:gd name="T7" fmla="*/ 119 h 125"/>
                <a:gd name="T8" fmla="*/ 70 w 70"/>
                <a:gd name="T9" fmla="*/ 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125">
                  <a:moveTo>
                    <a:pt x="70" y="9"/>
                  </a:moveTo>
                  <a:cubicBezTo>
                    <a:pt x="68" y="11"/>
                    <a:pt x="40" y="0"/>
                    <a:pt x="26" y="8"/>
                  </a:cubicBezTo>
                  <a:cubicBezTo>
                    <a:pt x="11" y="17"/>
                    <a:pt x="0" y="35"/>
                    <a:pt x="8" y="69"/>
                  </a:cubicBezTo>
                  <a:cubicBezTo>
                    <a:pt x="16" y="103"/>
                    <a:pt x="38" y="125"/>
                    <a:pt x="69" y="119"/>
                  </a:cubicBezTo>
                  <a:lnTo>
                    <a:pt x="70" y="9"/>
                  </a:lnTo>
                  <a:close/>
                </a:path>
              </a:pathLst>
            </a:custGeom>
            <a:solidFill>
              <a:srgbClr val="DB19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7" name="Freeform 14"/>
            <p:cNvSpPr/>
            <p:nvPr/>
          </p:nvSpPr>
          <p:spPr bwMode="auto">
            <a:xfrm>
              <a:off x="1374775" y="5313363"/>
              <a:ext cx="125413" cy="53975"/>
            </a:xfrm>
            <a:custGeom>
              <a:avLst/>
              <a:gdLst>
                <a:gd name="T0" fmla="*/ 44 w 44"/>
                <a:gd name="T1" fmla="*/ 19 h 19"/>
                <a:gd name="T2" fmla="*/ 27 w 44"/>
                <a:gd name="T3" fmla="*/ 4 h 19"/>
                <a:gd name="T4" fmla="*/ 0 w 44"/>
                <a:gd name="T5" fmla="*/ 1 h 19"/>
                <a:gd name="T6" fmla="*/ 0 w 44"/>
                <a:gd name="T7" fmla="*/ 2 h 19"/>
                <a:gd name="T8" fmla="*/ 44 w 44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9">
                  <a:moveTo>
                    <a:pt x="44" y="19"/>
                  </a:moveTo>
                  <a:cubicBezTo>
                    <a:pt x="44" y="19"/>
                    <a:pt x="40" y="9"/>
                    <a:pt x="27" y="4"/>
                  </a:cubicBezTo>
                  <a:cubicBezTo>
                    <a:pt x="15" y="0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12" y="10"/>
                    <a:pt x="28" y="14"/>
                    <a:pt x="44" y="19"/>
                  </a:cubicBezTo>
                  <a:close/>
                </a:path>
              </a:pathLst>
            </a:custGeom>
            <a:solidFill>
              <a:srgbClr val="1287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8" name="Freeform 15"/>
            <p:cNvSpPr/>
            <p:nvPr/>
          </p:nvSpPr>
          <p:spPr bwMode="auto">
            <a:xfrm>
              <a:off x="1374775" y="5318125"/>
              <a:ext cx="125413" cy="103188"/>
            </a:xfrm>
            <a:custGeom>
              <a:avLst/>
              <a:gdLst>
                <a:gd name="T0" fmla="*/ 0 w 44"/>
                <a:gd name="T1" fmla="*/ 0 h 36"/>
                <a:gd name="T2" fmla="*/ 6 w 44"/>
                <a:gd name="T3" fmla="*/ 12 h 36"/>
                <a:gd name="T4" fmla="*/ 44 w 44"/>
                <a:gd name="T5" fmla="*/ 17 h 36"/>
                <a:gd name="T6" fmla="*/ 0 w 44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6">
                  <a:moveTo>
                    <a:pt x="0" y="0"/>
                  </a:moveTo>
                  <a:cubicBezTo>
                    <a:pt x="0" y="2"/>
                    <a:pt x="2" y="7"/>
                    <a:pt x="6" y="12"/>
                  </a:cubicBezTo>
                  <a:cubicBezTo>
                    <a:pt x="30" y="36"/>
                    <a:pt x="43" y="18"/>
                    <a:pt x="44" y="17"/>
                  </a:cubicBezTo>
                  <a:cubicBezTo>
                    <a:pt x="28" y="12"/>
                    <a:pt x="12" y="8"/>
                    <a:pt x="0" y="0"/>
                  </a:cubicBezTo>
                  <a:close/>
                </a:path>
              </a:pathLst>
            </a:custGeom>
            <a:solidFill>
              <a:srgbClr val="0E7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9" name="Rectangle 16"/>
            <p:cNvSpPr>
              <a:spLocks noChangeArrowheads="1"/>
            </p:cNvSpPr>
            <p:nvPr/>
          </p:nvSpPr>
          <p:spPr bwMode="auto">
            <a:xfrm>
              <a:off x="908050" y="6238875"/>
              <a:ext cx="904875" cy="227013"/>
            </a:xfrm>
            <a:prstGeom prst="rect">
              <a:avLst/>
            </a:prstGeom>
            <a:solidFill>
              <a:srgbClr val="FF1D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0" name="Rectangle 17"/>
            <p:cNvSpPr>
              <a:spLocks noChangeArrowheads="1"/>
            </p:cNvSpPr>
            <p:nvPr/>
          </p:nvSpPr>
          <p:spPr bwMode="auto">
            <a:xfrm>
              <a:off x="1681163" y="6238875"/>
              <a:ext cx="17463" cy="227013"/>
            </a:xfrm>
            <a:prstGeom prst="rect">
              <a:avLst/>
            </a:pr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1" name="Rectangle 18"/>
            <p:cNvSpPr>
              <a:spLocks noChangeArrowheads="1"/>
            </p:cNvSpPr>
            <p:nvPr/>
          </p:nvSpPr>
          <p:spPr bwMode="auto">
            <a:xfrm>
              <a:off x="1651000" y="6238875"/>
              <a:ext cx="17463" cy="227013"/>
            </a:xfrm>
            <a:prstGeom prst="rect">
              <a:avLst/>
            </a:pr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2" name="Rectangle 19"/>
            <p:cNvSpPr>
              <a:spLocks noChangeArrowheads="1"/>
            </p:cNvSpPr>
            <p:nvPr/>
          </p:nvSpPr>
          <p:spPr bwMode="auto">
            <a:xfrm>
              <a:off x="1612900" y="6238875"/>
              <a:ext cx="17463" cy="227013"/>
            </a:xfrm>
            <a:prstGeom prst="rect">
              <a:avLst/>
            </a:pr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3" name="Rectangle 20"/>
            <p:cNvSpPr>
              <a:spLocks noChangeArrowheads="1"/>
            </p:cNvSpPr>
            <p:nvPr/>
          </p:nvSpPr>
          <p:spPr bwMode="auto">
            <a:xfrm>
              <a:off x="1030288" y="5924550"/>
              <a:ext cx="474663" cy="171450"/>
            </a:xfrm>
            <a:prstGeom prst="rect">
              <a:avLst/>
            </a:prstGeom>
            <a:solidFill>
              <a:srgbClr val="F9EE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4" name="Rectangle 21"/>
            <p:cNvSpPr>
              <a:spLocks noChangeArrowheads="1"/>
            </p:cNvSpPr>
            <p:nvPr/>
          </p:nvSpPr>
          <p:spPr bwMode="auto">
            <a:xfrm>
              <a:off x="1030288" y="5924550"/>
              <a:ext cx="474663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5" name="Rectangle 22"/>
            <p:cNvSpPr>
              <a:spLocks noChangeArrowheads="1"/>
            </p:cNvSpPr>
            <p:nvPr/>
          </p:nvSpPr>
          <p:spPr bwMode="auto">
            <a:xfrm>
              <a:off x="1030288" y="6002338"/>
              <a:ext cx="474663" cy="4763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6" name="Rectangle 23"/>
            <p:cNvSpPr>
              <a:spLocks noChangeArrowheads="1"/>
            </p:cNvSpPr>
            <p:nvPr/>
          </p:nvSpPr>
          <p:spPr bwMode="auto">
            <a:xfrm>
              <a:off x="1030288" y="6002338"/>
              <a:ext cx="474663" cy="4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7" name="Rectangle 24"/>
            <p:cNvSpPr>
              <a:spLocks noChangeArrowheads="1"/>
            </p:cNvSpPr>
            <p:nvPr/>
          </p:nvSpPr>
          <p:spPr bwMode="auto">
            <a:xfrm>
              <a:off x="1030288" y="6049963"/>
              <a:ext cx="474663" cy="6350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8" name="Rectangle 25"/>
            <p:cNvSpPr>
              <a:spLocks noChangeArrowheads="1"/>
            </p:cNvSpPr>
            <p:nvPr/>
          </p:nvSpPr>
          <p:spPr bwMode="auto">
            <a:xfrm>
              <a:off x="1030288" y="6049963"/>
              <a:ext cx="474663" cy="6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9" name="Rectangle 26"/>
            <p:cNvSpPr>
              <a:spLocks noChangeArrowheads="1"/>
            </p:cNvSpPr>
            <p:nvPr/>
          </p:nvSpPr>
          <p:spPr bwMode="auto">
            <a:xfrm>
              <a:off x="1030288" y="6034088"/>
              <a:ext cx="474663" cy="1588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0" name="Rectangle 27"/>
            <p:cNvSpPr>
              <a:spLocks noChangeArrowheads="1"/>
            </p:cNvSpPr>
            <p:nvPr/>
          </p:nvSpPr>
          <p:spPr bwMode="auto">
            <a:xfrm>
              <a:off x="1030288" y="6034088"/>
              <a:ext cx="474663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1" name="Rectangle 28"/>
            <p:cNvSpPr>
              <a:spLocks noChangeArrowheads="1"/>
            </p:cNvSpPr>
            <p:nvPr/>
          </p:nvSpPr>
          <p:spPr bwMode="auto">
            <a:xfrm>
              <a:off x="1030288" y="5984875"/>
              <a:ext cx="474663" cy="3175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2" name="Rectangle 29"/>
            <p:cNvSpPr>
              <a:spLocks noChangeArrowheads="1"/>
            </p:cNvSpPr>
            <p:nvPr/>
          </p:nvSpPr>
          <p:spPr bwMode="auto">
            <a:xfrm>
              <a:off x="1030288" y="5984875"/>
              <a:ext cx="474663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3" name="Rectangle 30"/>
            <p:cNvSpPr>
              <a:spLocks noChangeArrowheads="1"/>
            </p:cNvSpPr>
            <p:nvPr/>
          </p:nvSpPr>
          <p:spPr bwMode="auto">
            <a:xfrm>
              <a:off x="1030288" y="5937250"/>
              <a:ext cx="474663" cy="1588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4" name="Rectangle 31"/>
            <p:cNvSpPr>
              <a:spLocks noChangeArrowheads="1"/>
            </p:cNvSpPr>
            <p:nvPr/>
          </p:nvSpPr>
          <p:spPr bwMode="auto">
            <a:xfrm>
              <a:off x="1030288" y="5937250"/>
              <a:ext cx="474663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5" name="Rectangle 32"/>
            <p:cNvSpPr>
              <a:spLocks noChangeArrowheads="1"/>
            </p:cNvSpPr>
            <p:nvPr/>
          </p:nvSpPr>
          <p:spPr bwMode="auto">
            <a:xfrm>
              <a:off x="1030288" y="6084888"/>
              <a:ext cx="474663" cy="3175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6" name="Rectangle 33"/>
            <p:cNvSpPr>
              <a:spLocks noChangeArrowheads="1"/>
            </p:cNvSpPr>
            <p:nvPr/>
          </p:nvSpPr>
          <p:spPr bwMode="auto">
            <a:xfrm>
              <a:off x="1030288" y="6084888"/>
              <a:ext cx="474663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7" name="Rectangle 34"/>
            <p:cNvSpPr>
              <a:spLocks noChangeArrowheads="1"/>
            </p:cNvSpPr>
            <p:nvPr/>
          </p:nvSpPr>
          <p:spPr bwMode="auto">
            <a:xfrm>
              <a:off x="1030288" y="5951538"/>
              <a:ext cx="474663" cy="1588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8" name="Rectangle 35"/>
            <p:cNvSpPr>
              <a:spLocks noChangeArrowheads="1"/>
            </p:cNvSpPr>
            <p:nvPr/>
          </p:nvSpPr>
          <p:spPr bwMode="auto">
            <a:xfrm>
              <a:off x="1030288" y="5951538"/>
              <a:ext cx="474663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9" name="Rectangle 36"/>
            <p:cNvSpPr>
              <a:spLocks noChangeArrowheads="1"/>
            </p:cNvSpPr>
            <p:nvPr/>
          </p:nvSpPr>
          <p:spPr bwMode="auto">
            <a:xfrm>
              <a:off x="879475" y="6118225"/>
              <a:ext cx="1058863" cy="120650"/>
            </a:xfrm>
            <a:prstGeom prst="rect">
              <a:avLst/>
            </a:prstGeom>
            <a:solidFill>
              <a:srgbClr val="14B6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0" name="Rectangle 37"/>
            <p:cNvSpPr>
              <a:spLocks noChangeArrowheads="1"/>
            </p:cNvSpPr>
            <p:nvPr/>
          </p:nvSpPr>
          <p:spPr bwMode="auto">
            <a:xfrm>
              <a:off x="1835150" y="6118225"/>
              <a:ext cx="28575" cy="1206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1" name="Rectangle 38"/>
            <p:cNvSpPr>
              <a:spLocks noChangeArrowheads="1"/>
            </p:cNvSpPr>
            <p:nvPr/>
          </p:nvSpPr>
          <p:spPr bwMode="auto">
            <a:xfrm>
              <a:off x="1101725" y="5751513"/>
              <a:ext cx="588963" cy="150813"/>
            </a:xfrm>
            <a:prstGeom prst="rect">
              <a:avLst/>
            </a:prstGeom>
            <a:solidFill>
              <a:srgbClr val="2B53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2" name="Rectangle 39"/>
            <p:cNvSpPr>
              <a:spLocks noChangeArrowheads="1"/>
            </p:cNvSpPr>
            <p:nvPr/>
          </p:nvSpPr>
          <p:spPr bwMode="auto">
            <a:xfrm>
              <a:off x="1633538" y="5751513"/>
              <a:ext cx="14288" cy="150813"/>
            </a:xfrm>
            <a:prstGeom prst="rect">
              <a:avLst/>
            </a:prstGeom>
            <a:solidFill>
              <a:srgbClr val="14B6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3" name="Freeform 40"/>
            <p:cNvSpPr/>
            <p:nvPr/>
          </p:nvSpPr>
          <p:spPr bwMode="auto">
            <a:xfrm>
              <a:off x="1012825" y="5902325"/>
              <a:ext cx="530225" cy="215900"/>
            </a:xfrm>
            <a:custGeom>
              <a:avLst/>
              <a:gdLst>
                <a:gd name="T0" fmla="*/ 186 w 186"/>
                <a:gd name="T1" fmla="*/ 38 h 76"/>
                <a:gd name="T2" fmla="*/ 183 w 186"/>
                <a:gd name="T3" fmla="*/ 0 h 76"/>
                <a:gd name="T4" fmla="*/ 183 w 186"/>
                <a:gd name="T5" fmla="*/ 0 h 76"/>
                <a:gd name="T6" fmla="*/ 182 w 186"/>
                <a:gd name="T7" fmla="*/ 0 h 76"/>
                <a:gd name="T8" fmla="*/ 182 w 186"/>
                <a:gd name="T9" fmla="*/ 0 h 76"/>
                <a:gd name="T10" fmla="*/ 182 w 186"/>
                <a:gd name="T11" fmla="*/ 0 h 76"/>
                <a:gd name="T12" fmla="*/ 0 w 186"/>
                <a:gd name="T13" fmla="*/ 0 h 76"/>
                <a:gd name="T14" fmla="*/ 0 w 186"/>
                <a:gd name="T15" fmla="*/ 8 h 76"/>
                <a:gd name="T16" fmla="*/ 173 w 186"/>
                <a:gd name="T17" fmla="*/ 8 h 76"/>
                <a:gd name="T18" fmla="*/ 173 w 186"/>
                <a:gd name="T19" fmla="*/ 68 h 76"/>
                <a:gd name="T20" fmla="*/ 0 w 186"/>
                <a:gd name="T21" fmla="*/ 68 h 76"/>
                <a:gd name="T22" fmla="*/ 0 w 186"/>
                <a:gd name="T23" fmla="*/ 76 h 76"/>
                <a:gd name="T24" fmla="*/ 183 w 186"/>
                <a:gd name="T25" fmla="*/ 76 h 76"/>
                <a:gd name="T26" fmla="*/ 183 w 186"/>
                <a:gd name="T27" fmla="*/ 76 h 76"/>
                <a:gd name="T28" fmla="*/ 186 w 186"/>
                <a:gd name="T29" fmla="*/ 3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6" h="76">
                  <a:moveTo>
                    <a:pt x="186" y="38"/>
                  </a:moveTo>
                  <a:cubicBezTo>
                    <a:pt x="186" y="19"/>
                    <a:pt x="184" y="3"/>
                    <a:pt x="183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73" y="8"/>
                    <a:pt x="173" y="8"/>
                    <a:pt x="173" y="8"/>
                  </a:cubicBezTo>
                  <a:cubicBezTo>
                    <a:pt x="173" y="68"/>
                    <a:pt x="173" y="68"/>
                    <a:pt x="173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183" y="76"/>
                    <a:pt x="183" y="76"/>
                    <a:pt x="183" y="76"/>
                  </a:cubicBezTo>
                  <a:cubicBezTo>
                    <a:pt x="183" y="76"/>
                    <a:pt x="183" y="76"/>
                    <a:pt x="183" y="76"/>
                  </a:cubicBezTo>
                  <a:cubicBezTo>
                    <a:pt x="184" y="73"/>
                    <a:pt x="186" y="57"/>
                    <a:pt x="186" y="38"/>
                  </a:cubicBezTo>
                  <a:close/>
                </a:path>
              </a:pathLst>
            </a:custGeom>
            <a:solidFill>
              <a:srgbClr val="5D9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4" name="Freeform 41"/>
            <p:cNvSpPr/>
            <p:nvPr/>
          </p:nvSpPr>
          <p:spPr bwMode="auto">
            <a:xfrm>
              <a:off x="1425575" y="6034088"/>
              <a:ext cx="42863" cy="122238"/>
            </a:xfrm>
            <a:custGeom>
              <a:avLst/>
              <a:gdLst>
                <a:gd name="T0" fmla="*/ 0 w 27"/>
                <a:gd name="T1" fmla="*/ 0 h 77"/>
                <a:gd name="T2" fmla="*/ 0 w 27"/>
                <a:gd name="T3" fmla="*/ 77 h 77"/>
                <a:gd name="T4" fmla="*/ 13 w 27"/>
                <a:gd name="T5" fmla="*/ 64 h 77"/>
                <a:gd name="T6" fmla="*/ 27 w 27"/>
                <a:gd name="T7" fmla="*/ 77 h 77"/>
                <a:gd name="T8" fmla="*/ 27 w 27"/>
                <a:gd name="T9" fmla="*/ 0 h 77"/>
                <a:gd name="T10" fmla="*/ 0 w 27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77">
                  <a:moveTo>
                    <a:pt x="0" y="0"/>
                  </a:moveTo>
                  <a:lnTo>
                    <a:pt x="0" y="77"/>
                  </a:lnTo>
                  <a:lnTo>
                    <a:pt x="13" y="64"/>
                  </a:lnTo>
                  <a:lnTo>
                    <a:pt x="27" y="77"/>
                  </a:lnTo>
                  <a:lnTo>
                    <a:pt x="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22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954027" y="1359213"/>
            <a:ext cx="3978013" cy="715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字歌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：监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2960606" y="1359212"/>
            <a:ext cx="5859866" cy="715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临字“日”消失，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“皿”字来垫底。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99592" y="2355726"/>
            <a:ext cx="3978013" cy="715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看图识字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：手腕  脚腕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27734"/>
            <a:ext cx="1937991" cy="875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187" y="3435846"/>
            <a:ext cx="1959125" cy="1276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4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Group 12"/>
          <p:cNvGraphicFramePr>
            <a:graphicFrameLocks noGrp="1"/>
          </p:cNvGraphicFramePr>
          <p:nvPr/>
        </p:nvGraphicFramePr>
        <p:xfrm>
          <a:off x="1562254" y="2073241"/>
          <a:ext cx="1481202" cy="1528636"/>
        </p:xfrm>
        <a:graphic>
          <a:graphicData uri="http://schemas.openxmlformats.org/drawingml/2006/table">
            <a:tbl>
              <a:tblPr/>
              <a:tblGrid>
                <a:gridCol w="740601"/>
                <a:gridCol w="740601"/>
              </a:tblGrid>
              <a:tr h="7790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楷体" panose="0201060004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8027" marR="58027" marT="28960" marB="28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楷体" panose="0201060004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8027" marR="58027" marT="28960" marB="2896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96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楷体" panose="0201060004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8027" marR="58027" marT="28960" marB="28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楷体" panose="0201060004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8027" marR="58027" marT="28960" marB="2896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TextBox 23"/>
          <p:cNvSpPr txBox="1"/>
          <p:nvPr/>
        </p:nvSpPr>
        <p:spPr>
          <a:xfrm>
            <a:off x="1600089" y="1974531"/>
            <a:ext cx="1420517" cy="166968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0400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扳</a:t>
            </a:r>
            <a:endParaRPr lang="zh-CN" altLang="en-US" sz="10400" dirty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" name="TextBox 24"/>
          <p:cNvSpPr txBox="1"/>
          <p:nvPr/>
        </p:nvSpPr>
        <p:spPr>
          <a:xfrm>
            <a:off x="1720913" y="1105972"/>
            <a:ext cx="1296144" cy="83869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5000" dirty="0" err="1" smtClean="0">
                <a:latin typeface="汉语拼音" panose="020B0604020202020204"/>
                <a:ea typeface="宋体" panose="02010600030101010101" pitchFamily="2" charset="-122"/>
                <a:cs typeface="汉语拼音" pitchFamily="34" charset="0"/>
              </a:rPr>
              <a:t>b</a:t>
            </a:r>
            <a:r>
              <a:rPr lang="en-US" sz="5000" dirty="0" err="1" smtClean="0">
                <a:latin typeface="汉语拼音" panose="020B0604020202020204"/>
                <a:ea typeface="宋体" panose="02010600030101010101" pitchFamily="2" charset="-122"/>
                <a:cs typeface="Arial" panose="020B0604020202020204" pitchFamily="34" charset="0"/>
              </a:rPr>
              <a:t>ān</a:t>
            </a:r>
            <a:endParaRPr lang="zh-CN" altLang="en-US" sz="5000" dirty="0">
              <a:solidFill>
                <a:prstClr val="black"/>
              </a:solidFill>
              <a:latin typeface="汉语拼音" panose="020B0604020202020204"/>
              <a:ea typeface="宋体" panose="02010600030101010101" pitchFamily="2" charset="-122"/>
              <a:cs typeface="汉语拼音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00195" y="2715766"/>
            <a:ext cx="4903460" cy="105413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2700" b="1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巧记：一只小手（扌）要造“反”。</a:t>
            </a:r>
            <a:endParaRPr lang="en-US" altLang="zh-CN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3405261" y="411510"/>
            <a:ext cx="3759027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3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重难点字书写指导</a:t>
            </a:r>
            <a:endParaRPr lang="zh-CN" altLang="en-US" sz="33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2915816" y="484535"/>
            <a:ext cx="456833" cy="456366"/>
            <a:chOff x="631825" y="5181600"/>
            <a:chExt cx="1554163" cy="1552575"/>
          </a:xfrm>
        </p:grpSpPr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631825" y="5181600"/>
              <a:ext cx="1554163" cy="1552575"/>
            </a:xfrm>
            <a:prstGeom prst="ellipse">
              <a:avLst/>
            </a:pr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1468438" y="5353050"/>
              <a:ext cx="34925" cy="87313"/>
            </a:xfrm>
            <a:custGeom>
              <a:avLst/>
              <a:gdLst>
                <a:gd name="T0" fmla="*/ 4 w 12"/>
                <a:gd name="T1" fmla="*/ 30 h 31"/>
                <a:gd name="T2" fmla="*/ 12 w 12"/>
                <a:gd name="T3" fmla="*/ 3 h 31"/>
                <a:gd name="T4" fmla="*/ 11 w 12"/>
                <a:gd name="T5" fmla="*/ 0 h 31"/>
                <a:gd name="T6" fmla="*/ 0 w 12"/>
                <a:gd name="T7" fmla="*/ 31 h 31"/>
                <a:gd name="T8" fmla="*/ 4 w 12"/>
                <a:gd name="T9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31">
                  <a:moveTo>
                    <a:pt x="4" y="30"/>
                  </a:moveTo>
                  <a:cubicBezTo>
                    <a:pt x="4" y="20"/>
                    <a:pt x="7" y="7"/>
                    <a:pt x="12" y="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2" y="6"/>
                    <a:pt x="0" y="21"/>
                    <a:pt x="0" y="31"/>
                  </a:cubicBezTo>
                  <a:lnTo>
                    <a:pt x="4" y="30"/>
                  </a:lnTo>
                  <a:close/>
                </a:path>
              </a:pathLst>
            </a:custGeom>
            <a:solidFill>
              <a:srgbClr val="4F2E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1471613" y="5410200"/>
              <a:ext cx="204788" cy="358775"/>
            </a:xfrm>
            <a:custGeom>
              <a:avLst/>
              <a:gdLst>
                <a:gd name="T0" fmla="*/ 0 w 72"/>
                <a:gd name="T1" fmla="*/ 119 h 126"/>
                <a:gd name="T2" fmla="*/ 66 w 72"/>
                <a:gd name="T3" fmla="*/ 67 h 126"/>
                <a:gd name="T4" fmla="*/ 45 w 72"/>
                <a:gd name="T5" fmla="*/ 7 h 126"/>
                <a:gd name="T6" fmla="*/ 1 w 72"/>
                <a:gd name="T7" fmla="*/ 9 h 126"/>
                <a:gd name="T8" fmla="*/ 0 w 72"/>
                <a:gd name="T9" fmla="*/ 119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26">
                  <a:moveTo>
                    <a:pt x="0" y="119"/>
                  </a:moveTo>
                  <a:cubicBezTo>
                    <a:pt x="29" y="126"/>
                    <a:pt x="60" y="101"/>
                    <a:pt x="66" y="67"/>
                  </a:cubicBezTo>
                  <a:cubicBezTo>
                    <a:pt x="72" y="33"/>
                    <a:pt x="61" y="15"/>
                    <a:pt x="45" y="7"/>
                  </a:cubicBezTo>
                  <a:cubicBezTo>
                    <a:pt x="31" y="0"/>
                    <a:pt x="3" y="11"/>
                    <a:pt x="1" y="9"/>
                  </a:cubicBezTo>
                  <a:lnTo>
                    <a:pt x="0" y="119"/>
                  </a:lnTo>
                  <a:close/>
                </a:path>
              </a:pathLst>
            </a:custGeom>
            <a:solidFill>
              <a:srgbClr val="C90D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1274763" y="5410200"/>
              <a:ext cx="200025" cy="355600"/>
            </a:xfrm>
            <a:custGeom>
              <a:avLst/>
              <a:gdLst>
                <a:gd name="T0" fmla="*/ 70 w 70"/>
                <a:gd name="T1" fmla="*/ 9 h 125"/>
                <a:gd name="T2" fmla="*/ 26 w 70"/>
                <a:gd name="T3" fmla="*/ 8 h 125"/>
                <a:gd name="T4" fmla="*/ 8 w 70"/>
                <a:gd name="T5" fmla="*/ 69 h 125"/>
                <a:gd name="T6" fmla="*/ 69 w 70"/>
                <a:gd name="T7" fmla="*/ 119 h 125"/>
                <a:gd name="T8" fmla="*/ 70 w 70"/>
                <a:gd name="T9" fmla="*/ 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125">
                  <a:moveTo>
                    <a:pt x="70" y="9"/>
                  </a:moveTo>
                  <a:cubicBezTo>
                    <a:pt x="68" y="11"/>
                    <a:pt x="40" y="0"/>
                    <a:pt x="26" y="8"/>
                  </a:cubicBezTo>
                  <a:cubicBezTo>
                    <a:pt x="11" y="17"/>
                    <a:pt x="0" y="35"/>
                    <a:pt x="8" y="69"/>
                  </a:cubicBezTo>
                  <a:cubicBezTo>
                    <a:pt x="16" y="103"/>
                    <a:pt x="38" y="125"/>
                    <a:pt x="69" y="119"/>
                  </a:cubicBezTo>
                  <a:lnTo>
                    <a:pt x="70" y="9"/>
                  </a:lnTo>
                  <a:close/>
                </a:path>
              </a:pathLst>
            </a:custGeom>
            <a:solidFill>
              <a:srgbClr val="DB19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1374775" y="5313363"/>
              <a:ext cx="125413" cy="53975"/>
            </a:xfrm>
            <a:custGeom>
              <a:avLst/>
              <a:gdLst>
                <a:gd name="T0" fmla="*/ 44 w 44"/>
                <a:gd name="T1" fmla="*/ 19 h 19"/>
                <a:gd name="T2" fmla="*/ 27 w 44"/>
                <a:gd name="T3" fmla="*/ 4 h 19"/>
                <a:gd name="T4" fmla="*/ 0 w 44"/>
                <a:gd name="T5" fmla="*/ 1 h 19"/>
                <a:gd name="T6" fmla="*/ 0 w 44"/>
                <a:gd name="T7" fmla="*/ 2 h 19"/>
                <a:gd name="T8" fmla="*/ 44 w 44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9">
                  <a:moveTo>
                    <a:pt x="44" y="19"/>
                  </a:moveTo>
                  <a:cubicBezTo>
                    <a:pt x="44" y="19"/>
                    <a:pt x="40" y="9"/>
                    <a:pt x="27" y="4"/>
                  </a:cubicBezTo>
                  <a:cubicBezTo>
                    <a:pt x="15" y="0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12" y="10"/>
                    <a:pt x="28" y="14"/>
                    <a:pt x="44" y="19"/>
                  </a:cubicBezTo>
                  <a:close/>
                </a:path>
              </a:pathLst>
            </a:custGeom>
            <a:solidFill>
              <a:srgbClr val="1287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6" name="Freeform 15"/>
            <p:cNvSpPr/>
            <p:nvPr/>
          </p:nvSpPr>
          <p:spPr bwMode="auto">
            <a:xfrm>
              <a:off x="1374775" y="5318125"/>
              <a:ext cx="125413" cy="103188"/>
            </a:xfrm>
            <a:custGeom>
              <a:avLst/>
              <a:gdLst>
                <a:gd name="T0" fmla="*/ 0 w 44"/>
                <a:gd name="T1" fmla="*/ 0 h 36"/>
                <a:gd name="T2" fmla="*/ 6 w 44"/>
                <a:gd name="T3" fmla="*/ 12 h 36"/>
                <a:gd name="T4" fmla="*/ 44 w 44"/>
                <a:gd name="T5" fmla="*/ 17 h 36"/>
                <a:gd name="T6" fmla="*/ 0 w 44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6">
                  <a:moveTo>
                    <a:pt x="0" y="0"/>
                  </a:moveTo>
                  <a:cubicBezTo>
                    <a:pt x="0" y="2"/>
                    <a:pt x="2" y="7"/>
                    <a:pt x="6" y="12"/>
                  </a:cubicBezTo>
                  <a:cubicBezTo>
                    <a:pt x="30" y="36"/>
                    <a:pt x="43" y="18"/>
                    <a:pt x="44" y="17"/>
                  </a:cubicBezTo>
                  <a:cubicBezTo>
                    <a:pt x="28" y="12"/>
                    <a:pt x="12" y="8"/>
                    <a:pt x="0" y="0"/>
                  </a:cubicBezTo>
                  <a:close/>
                </a:path>
              </a:pathLst>
            </a:custGeom>
            <a:solidFill>
              <a:srgbClr val="0E7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908050" y="6238875"/>
              <a:ext cx="904875" cy="227013"/>
            </a:xfrm>
            <a:prstGeom prst="rect">
              <a:avLst/>
            </a:prstGeom>
            <a:solidFill>
              <a:srgbClr val="FF1D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681163" y="6238875"/>
              <a:ext cx="17463" cy="227013"/>
            </a:xfrm>
            <a:prstGeom prst="rect">
              <a:avLst/>
            </a:pr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651000" y="6238875"/>
              <a:ext cx="17463" cy="227013"/>
            </a:xfrm>
            <a:prstGeom prst="rect">
              <a:avLst/>
            </a:pr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612900" y="6238875"/>
              <a:ext cx="17463" cy="227013"/>
            </a:xfrm>
            <a:prstGeom prst="rect">
              <a:avLst/>
            </a:pr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1030288" y="5924550"/>
              <a:ext cx="474663" cy="171450"/>
            </a:xfrm>
            <a:prstGeom prst="rect">
              <a:avLst/>
            </a:prstGeom>
            <a:solidFill>
              <a:srgbClr val="F9EE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1030288" y="5924550"/>
              <a:ext cx="474663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1030288" y="6002338"/>
              <a:ext cx="474663" cy="4763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1030288" y="6002338"/>
              <a:ext cx="474663" cy="4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1030288" y="6049963"/>
              <a:ext cx="474663" cy="6350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1030288" y="6049963"/>
              <a:ext cx="474663" cy="6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1030288" y="6034088"/>
              <a:ext cx="474663" cy="1588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3" name="Rectangle 27"/>
            <p:cNvSpPr>
              <a:spLocks noChangeArrowheads="1"/>
            </p:cNvSpPr>
            <p:nvPr/>
          </p:nvSpPr>
          <p:spPr bwMode="auto">
            <a:xfrm>
              <a:off x="1030288" y="6034088"/>
              <a:ext cx="474663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4" name="Rectangle 28"/>
            <p:cNvSpPr>
              <a:spLocks noChangeArrowheads="1"/>
            </p:cNvSpPr>
            <p:nvPr/>
          </p:nvSpPr>
          <p:spPr bwMode="auto">
            <a:xfrm>
              <a:off x="1030288" y="5984875"/>
              <a:ext cx="474663" cy="3175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5" name="Rectangle 29"/>
            <p:cNvSpPr>
              <a:spLocks noChangeArrowheads="1"/>
            </p:cNvSpPr>
            <p:nvPr/>
          </p:nvSpPr>
          <p:spPr bwMode="auto">
            <a:xfrm>
              <a:off x="1030288" y="5984875"/>
              <a:ext cx="474663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6" name="Rectangle 30"/>
            <p:cNvSpPr>
              <a:spLocks noChangeArrowheads="1"/>
            </p:cNvSpPr>
            <p:nvPr/>
          </p:nvSpPr>
          <p:spPr bwMode="auto">
            <a:xfrm>
              <a:off x="1030288" y="5937250"/>
              <a:ext cx="474663" cy="1588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7" name="Rectangle 31"/>
            <p:cNvSpPr>
              <a:spLocks noChangeArrowheads="1"/>
            </p:cNvSpPr>
            <p:nvPr/>
          </p:nvSpPr>
          <p:spPr bwMode="auto">
            <a:xfrm>
              <a:off x="1030288" y="5937250"/>
              <a:ext cx="474663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8" name="Rectangle 32"/>
            <p:cNvSpPr>
              <a:spLocks noChangeArrowheads="1"/>
            </p:cNvSpPr>
            <p:nvPr/>
          </p:nvSpPr>
          <p:spPr bwMode="auto">
            <a:xfrm>
              <a:off x="1030288" y="6084888"/>
              <a:ext cx="474663" cy="3175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9" name="Rectangle 33"/>
            <p:cNvSpPr>
              <a:spLocks noChangeArrowheads="1"/>
            </p:cNvSpPr>
            <p:nvPr/>
          </p:nvSpPr>
          <p:spPr bwMode="auto">
            <a:xfrm>
              <a:off x="1030288" y="6084888"/>
              <a:ext cx="474663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0" name="Rectangle 34"/>
            <p:cNvSpPr>
              <a:spLocks noChangeArrowheads="1"/>
            </p:cNvSpPr>
            <p:nvPr/>
          </p:nvSpPr>
          <p:spPr bwMode="auto">
            <a:xfrm>
              <a:off x="1030288" y="5951538"/>
              <a:ext cx="474663" cy="1588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1" name="Rectangle 35"/>
            <p:cNvSpPr>
              <a:spLocks noChangeArrowheads="1"/>
            </p:cNvSpPr>
            <p:nvPr/>
          </p:nvSpPr>
          <p:spPr bwMode="auto">
            <a:xfrm>
              <a:off x="1030288" y="5951538"/>
              <a:ext cx="474663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2" name="Rectangle 36"/>
            <p:cNvSpPr>
              <a:spLocks noChangeArrowheads="1"/>
            </p:cNvSpPr>
            <p:nvPr/>
          </p:nvSpPr>
          <p:spPr bwMode="auto">
            <a:xfrm>
              <a:off x="879475" y="6118225"/>
              <a:ext cx="1058863" cy="120650"/>
            </a:xfrm>
            <a:prstGeom prst="rect">
              <a:avLst/>
            </a:prstGeom>
            <a:solidFill>
              <a:srgbClr val="14B6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3" name="Rectangle 37"/>
            <p:cNvSpPr>
              <a:spLocks noChangeArrowheads="1"/>
            </p:cNvSpPr>
            <p:nvPr/>
          </p:nvSpPr>
          <p:spPr bwMode="auto">
            <a:xfrm>
              <a:off x="1835150" y="6118225"/>
              <a:ext cx="28575" cy="1206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4" name="Rectangle 38"/>
            <p:cNvSpPr>
              <a:spLocks noChangeArrowheads="1"/>
            </p:cNvSpPr>
            <p:nvPr/>
          </p:nvSpPr>
          <p:spPr bwMode="auto">
            <a:xfrm>
              <a:off x="1101725" y="5751513"/>
              <a:ext cx="588963" cy="150813"/>
            </a:xfrm>
            <a:prstGeom prst="rect">
              <a:avLst/>
            </a:prstGeom>
            <a:solidFill>
              <a:srgbClr val="2B53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5" name="Rectangle 39"/>
            <p:cNvSpPr>
              <a:spLocks noChangeArrowheads="1"/>
            </p:cNvSpPr>
            <p:nvPr/>
          </p:nvSpPr>
          <p:spPr bwMode="auto">
            <a:xfrm>
              <a:off x="1633538" y="5751513"/>
              <a:ext cx="14288" cy="150813"/>
            </a:xfrm>
            <a:prstGeom prst="rect">
              <a:avLst/>
            </a:prstGeom>
            <a:solidFill>
              <a:srgbClr val="14B6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6" name="Freeform 40"/>
            <p:cNvSpPr/>
            <p:nvPr/>
          </p:nvSpPr>
          <p:spPr bwMode="auto">
            <a:xfrm>
              <a:off x="1012825" y="5902325"/>
              <a:ext cx="530225" cy="215900"/>
            </a:xfrm>
            <a:custGeom>
              <a:avLst/>
              <a:gdLst>
                <a:gd name="T0" fmla="*/ 186 w 186"/>
                <a:gd name="T1" fmla="*/ 38 h 76"/>
                <a:gd name="T2" fmla="*/ 183 w 186"/>
                <a:gd name="T3" fmla="*/ 0 h 76"/>
                <a:gd name="T4" fmla="*/ 183 w 186"/>
                <a:gd name="T5" fmla="*/ 0 h 76"/>
                <a:gd name="T6" fmla="*/ 182 w 186"/>
                <a:gd name="T7" fmla="*/ 0 h 76"/>
                <a:gd name="T8" fmla="*/ 182 w 186"/>
                <a:gd name="T9" fmla="*/ 0 h 76"/>
                <a:gd name="T10" fmla="*/ 182 w 186"/>
                <a:gd name="T11" fmla="*/ 0 h 76"/>
                <a:gd name="T12" fmla="*/ 0 w 186"/>
                <a:gd name="T13" fmla="*/ 0 h 76"/>
                <a:gd name="T14" fmla="*/ 0 w 186"/>
                <a:gd name="T15" fmla="*/ 8 h 76"/>
                <a:gd name="T16" fmla="*/ 173 w 186"/>
                <a:gd name="T17" fmla="*/ 8 h 76"/>
                <a:gd name="T18" fmla="*/ 173 w 186"/>
                <a:gd name="T19" fmla="*/ 68 h 76"/>
                <a:gd name="T20" fmla="*/ 0 w 186"/>
                <a:gd name="T21" fmla="*/ 68 h 76"/>
                <a:gd name="T22" fmla="*/ 0 w 186"/>
                <a:gd name="T23" fmla="*/ 76 h 76"/>
                <a:gd name="T24" fmla="*/ 183 w 186"/>
                <a:gd name="T25" fmla="*/ 76 h 76"/>
                <a:gd name="T26" fmla="*/ 183 w 186"/>
                <a:gd name="T27" fmla="*/ 76 h 76"/>
                <a:gd name="T28" fmla="*/ 186 w 186"/>
                <a:gd name="T29" fmla="*/ 3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6" h="76">
                  <a:moveTo>
                    <a:pt x="186" y="38"/>
                  </a:moveTo>
                  <a:cubicBezTo>
                    <a:pt x="186" y="19"/>
                    <a:pt x="184" y="3"/>
                    <a:pt x="183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73" y="8"/>
                    <a:pt x="173" y="8"/>
                    <a:pt x="173" y="8"/>
                  </a:cubicBezTo>
                  <a:cubicBezTo>
                    <a:pt x="173" y="68"/>
                    <a:pt x="173" y="68"/>
                    <a:pt x="173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183" y="76"/>
                    <a:pt x="183" y="76"/>
                    <a:pt x="183" y="76"/>
                  </a:cubicBezTo>
                  <a:cubicBezTo>
                    <a:pt x="183" y="76"/>
                    <a:pt x="183" y="76"/>
                    <a:pt x="183" y="76"/>
                  </a:cubicBezTo>
                  <a:cubicBezTo>
                    <a:pt x="184" y="73"/>
                    <a:pt x="186" y="57"/>
                    <a:pt x="186" y="38"/>
                  </a:cubicBezTo>
                  <a:close/>
                </a:path>
              </a:pathLst>
            </a:custGeom>
            <a:solidFill>
              <a:srgbClr val="5D9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7" name="Freeform 41"/>
            <p:cNvSpPr/>
            <p:nvPr/>
          </p:nvSpPr>
          <p:spPr bwMode="auto">
            <a:xfrm>
              <a:off x="1425575" y="6034088"/>
              <a:ext cx="42863" cy="122238"/>
            </a:xfrm>
            <a:custGeom>
              <a:avLst/>
              <a:gdLst>
                <a:gd name="T0" fmla="*/ 0 w 27"/>
                <a:gd name="T1" fmla="*/ 0 h 77"/>
                <a:gd name="T2" fmla="*/ 0 w 27"/>
                <a:gd name="T3" fmla="*/ 77 h 77"/>
                <a:gd name="T4" fmla="*/ 13 w 27"/>
                <a:gd name="T5" fmla="*/ 64 h 77"/>
                <a:gd name="T6" fmla="*/ 27 w 27"/>
                <a:gd name="T7" fmla="*/ 77 h 77"/>
                <a:gd name="T8" fmla="*/ 27 w 27"/>
                <a:gd name="T9" fmla="*/ 0 h 77"/>
                <a:gd name="T10" fmla="*/ 0 w 27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77">
                  <a:moveTo>
                    <a:pt x="0" y="0"/>
                  </a:moveTo>
                  <a:lnTo>
                    <a:pt x="0" y="77"/>
                  </a:lnTo>
                  <a:lnTo>
                    <a:pt x="13" y="64"/>
                  </a:lnTo>
                  <a:lnTo>
                    <a:pt x="27" y="77"/>
                  </a:lnTo>
                  <a:lnTo>
                    <a:pt x="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22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48" name="线形标注 2 47"/>
          <p:cNvSpPr/>
          <p:nvPr/>
        </p:nvSpPr>
        <p:spPr>
          <a:xfrm>
            <a:off x="3995936" y="1753333"/>
            <a:ext cx="2207463" cy="442396"/>
          </a:xfrm>
          <a:prstGeom prst="borderCallout2">
            <a:avLst>
              <a:gd name="adj1" fmla="val 106111"/>
              <a:gd name="adj2" fmla="val 19033"/>
              <a:gd name="adj3" fmla="val 138232"/>
              <a:gd name="adj4" fmla="val -16559"/>
              <a:gd name="adj5" fmla="val 187612"/>
              <a:gd name="adj6" fmla="val -56656"/>
            </a:avLst>
          </a:prstGeom>
          <a:solidFill>
            <a:srgbClr val="CCFFCC"/>
          </a:solidFill>
          <a:ln w="15875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r>
              <a:rPr lang="zh-CN" altLang="en-US" sz="27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这一笔为撇。</a:t>
            </a:r>
            <a:endParaRPr lang="zh-CN" altLang="en-US" sz="27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67744" y="2355726"/>
            <a:ext cx="432048" cy="368644"/>
          </a:xfrm>
          <a:prstGeom prst="rect">
            <a:avLst/>
          </a:prstGeom>
          <a:grpFill/>
          <a:ln>
            <a:solidFill>
              <a:srgbClr val="FF0000"/>
            </a:solidFill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8" grpId="0" bldLvl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Group 12"/>
          <p:cNvGraphicFramePr>
            <a:graphicFrameLocks noGrp="1"/>
          </p:cNvGraphicFramePr>
          <p:nvPr/>
        </p:nvGraphicFramePr>
        <p:xfrm>
          <a:off x="2024895" y="2145249"/>
          <a:ext cx="1481202" cy="1528636"/>
        </p:xfrm>
        <a:graphic>
          <a:graphicData uri="http://schemas.openxmlformats.org/drawingml/2006/table">
            <a:tbl>
              <a:tblPr/>
              <a:tblGrid>
                <a:gridCol w="740601"/>
                <a:gridCol w="740601"/>
              </a:tblGrid>
              <a:tr h="7790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楷体" panose="0201060004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8027" marR="58027" marT="28960" marB="28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楷体" panose="0201060004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8027" marR="58027" marT="28960" marB="2896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96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楷体" panose="0201060004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8027" marR="58027" marT="28960" marB="28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楷体" panose="0201060004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8027" marR="58027" marT="28960" marB="2896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TextBox 23"/>
          <p:cNvSpPr txBox="1"/>
          <p:nvPr/>
        </p:nvSpPr>
        <p:spPr>
          <a:xfrm>
            <a:off x="2062730" y="2046539"/>
            <a:ext cx="1420517" cy="166968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0400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喉</a:t>
            </a:r>
            <a:endParaRPr lang="zh-CN" altLang="en-US" sz="10400" dirty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" name="TextBox 24"/>
          <p:cNvSpPr txBox="1"/>
          <p:nvPr/>
        </p:nvSpPr>
        <p:spPr>
          <a:xfrm>
            <a:off x="2198113" y="1228216"/>
            <a:ext cx="1285134" cy="83869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5000" dirty="0" err="1" smtClean="0">
                <a:solidFill>
                  <a:prstClr val="black"/>
                </a:solidFill>
                <a:latin typeface="汉语拼音" panose="020B0604020202020204"/>
                <a:ea typeface="黑体" panose="02010609060101010101" pitchFamily="49" charset="-122"/>
                <a:cs typeface="汉语拼音" pitchFamily="34" charset="0"/>
              </a:rPr>
              <a:t>h</a:t>
            </a:r>
            <a:r>
              <a:rPr lang="en-US" altLang="zh-CN" sz="5000" dirty="0" err="1" smtClean="0">
                <a:solidFill>
                  <a:prstClr val="black"/>
                </a:solidFill>
                <a:latin typeface="汉语拼音" panose="020B0604020202020204"/>
                <a:ea typeface="黑体" panose="02010609060101010101" pitchFamily="49" charset="-122"/>
                <a:cs typeface="Arial" panose="020B0604020202020204" pitchFamily="34" charset="0"/>
              </a:rPr>
              <a:t>óu</a:t>
            </a:r>
            <a:endParaRPr lang="zh-CN" altLang="en-US" sz="5000" dirty="0">
              <a:solidFill>
                <a:prstClr val="black"/>
              </a:solidFill>
              <a:latin typeface="汉语拼音" panose="020B0604020202020204"/>
              <a:ea typeface="黑体" panose="02010609060101010101" pitchFamily="49" charset="-122"/>
              <a:cs typeface="汉语拼音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55976" y="2283718"/>
            <a:ext cx="3341398" cy="136191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巧记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：张“口”说姓“侯”，藏在脖里头。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线形标注 2 8"/>
          <p:cNvSpPr/>
          <p:nvPr/>
        </p:nvSpPr>
        <p:spPr>
          <a:xfrm>
            <a:off x="4355976" y="1059582"/>
            <a:ext cx="4122592" cy="528830"/>
          </a:xfrm>
          <a:prstGeom prst="borderCallout2">
            <a:avLst>
              <a:gd name="adj1" fmla="val 106111"/>
              <a:gd name="adj2" fmla="val 19033"/>
              <a:gd name="adj3" fmla="val 189210"/>
              <a:gd name="adj4" fmla="val -4849"/>
              <a:gd name="adj5" fmla="val 316054"/>
              <a:gd name="adj6" fmla="val -24891"/>
            </a:avLst>
          </a:prstGeom>
          <a:solidFill>
            <a:srgbClr val="CCFFCC"/>
          </a:solidFill>
          <a:ln w="15875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r>
              <a:rPr lang="zh-CN" altLang="en-US" sz="27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右侧注意</a:t>
            </a:r>
            <a:r>
              <a:rPr lang="zh-CN" altLang="en-US" sz="27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与“候”的区别。</a:t>
            </a:r>
            <a:endParaRPr lang="zh-CN" altLang="en-US" sz="27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3275855" y="1285866"/>
            <a:ext cx="1097747" cy="790576"/>
            <a:chOff x="1992251" y="1428742"/>
            <a:chExt cx="1097747" cy="790576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2000232" y="1428742"/>
              <a:ext cx="832461" cy="790576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26" name="矩形 20"/>
            <p:cNvSpPr/>
            <p:nvPr/>
          </p:nvSpPr>
          <p:spPr>
            <a:xfrm>
              <a:off x="1992251" y="1571618"/>
              <a:ext cx="1097747" cy="51764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eaLnBrk="1" hangingPunct="1">
                <a:lnSpc>
                  <a:spcPct val="120000"/>
                </a:lnSpc>
                <a:buFont typeface="Arial" panose="020B0604020202020204" pitchFamily="34" charset="0"/>
                <a:buNone/>
              </a:pPr>
              <a:r>
                <a:rPr lang="zh-CN" altLang="en-US" sz="2800" b="1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摔跤</a:t>
              </a:r>
              <a:endPara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565000" y="1148451"/>
            <a:ext cx="1050196" cy="790576"/>
            <a:chOff x="2000232" y="1428742"/>
            <a:chExt cx="1050196" cy="790576"/>
          </a:xfrm>
        </p:grpSpPr>
        <p:pic>
          <p:nvPicPr>
            <p:cNvPr id="29" name="Picture 3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2000232" y="1428742"/>
              <a:ext cx="832461" cy="790576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30" name="矩形 20"/>
            <p:cNvSpPr/>
            <p:nvPr/>
          </p:nvSpPr>
          <p:spPr>
            <a:xfrm>
              <a:off x="2003652" y="1571618"/>
              <a:ext cx="1046776" cy="51764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eaLnBrk="1" hangingPunct="1">
                <a:lnSpc>
                  <a:spcPct val="120000"/>
                </a:lnSpc>
                <a:buFont typeface="Arial" panose="020B0604020202020204" pitchFamily="34" charset="0"/>
                <a:buNone/>
              </a:pPr>
              <a:r>
                <a:rPr lang="zh-CN" altLang="en-US" sz="2800" b="1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搂抱</a:t>
              </a:r>
              <a:endPara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2051720" y="1650159"/>
            <a:ext cx="1074562" cy="790576"/>
            <a:chOff x="1941083" y="1428742"/>
            <a:chExt cx="1074562" cy="790576"/>
          </a:xfrm>
        </p:grpSpPr>
        <p:pic>
          <p:nvPicPr>
            <p:cNvPr id="32" name="Picture 3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2000232" y="1428742"/>
              <a:ext cx="832461" cy="790576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33" name="矩形 20"/>
            <p:cNvSpPr/>
            <p:nvPr/>
          </p:nvSpPr>
          <p:spPr>
            <a:xfrm>
              <a:off x="1941083" y="1571618"/>
              <a:ext cx="1074562" cy="51764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eaLnBrk="1" hangingPunct="1">
                <a:lnSpc>
                  <a:spcPct val="120000"/>
                </a:lnSpc>
                <a:buFont typeface="Arial" panose="020B0604020202020204" pitchFamily="34" charset="0"/>
                <a:buNone/>
              </a:pPr>
              <a:r>
                <a:rPr lang="zh-CN" altLang="en-US" sz="2800" b="1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鞭炮</a:t>
              </a:r>
              <a:endPara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4469752" y="1640034"/>
            <a:ext cx="869654" cy="790576"/>
            <a:chOff x="1991254" y="1428742"/>
            <a:chExt cx="869654" cy="790576"/>
          </a:xfrm>
        </p:grpSpPr>
        <p:pic>
          <p:nvPicPr>
            <p:cNvPr id="40" name="Picture 3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2000232" y="1428742"/>
              <a:ext cx="832461" cy="790576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41" name="矩形 20"/>
            <p:cNvSpPr/>
            <p:nvPr/>
          </p:nvSpPr>
          <p:spPr>
            <a:xfrm>
              <a:off x="1991254" y="1571618"/>
              <a:ext cx="869654" cy="51764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eaLnBrk="1" hangingPunct="1">
                <a:lnSpc>
                  <a:spcPct val="120000"/>
                </a:lnSpc>
                <a:buFont typeface="Arial" panose="020B0604020202020204" pitchFamily="34" charset="0"/>
                <a:buNone/>
              </a:pPr>
              <a:r>
                <a:rPr lang="zh-CN" altLang="en-US" sz="2800" b="1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手腕</a:t>
              </a:r>
              <a:endPara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507133" y="1640034"/>
            <a:ext cx="894163" cy="790576"/>
            <a:chOff x="1985456" y="1428742"/>
            <a:chExt cx="894163" cy="790576"/>
          </a:xfrm>
        </p:grpSpPr>
        <p:pic>
          <p:nvPicPr>
            <p:cNvPr id="43" name="Picture 3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2000232" y="1428742"/>
              <a:ext cx="832461" cy="790576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44" name="矩形 20"/>
            <p:cNvSpPr/>
            <p:nvPr/>
          </p:nvSpPr>
          <p:spPr>
            <a:xfrm>
              <a:off x="1985456" y="1568198"/>
              <a:ext cx="894163" cy="58631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eaLnBrk="1" hangingPunct="1">
                <a:lnSpc>
                  <a:spcPct val="120000"/>
                </a:lnSpc>
                <a:buFont typeface="Arial" panose="020B0604020202020204" pitchFamily="34" charset="0"/>
                <a:buNone/>
              </a:pPr>
              <a:r>
                <a:rPr lang="zh-CN" altLang="en-US" sz="2800" b="1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疤痕</a:t>
              </a:r>
              <a:endPara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203848" y="483518"/>
            <a:ext cx="456833" cy="456366"/>
            <a:chOff x="631825" y="5181600"/>
            <a:chExt cx="1554163" cy="1552575"/>
          </a:xfrm>
        </p:grpSpPr>
        <p:sp>
          <p:nvSpPr>
            <p:cNvPr id="20" name="Oval 10"/>
            <p:cNvSpPr>
              <a:spLocks noChangeArrowheads="1"/>
            </p:cNvSpPr>
            <p:nvPr/>
          </p:nvSpPr>
          <p:spPr bwMode="auto">
            <a:xfrm>
              <a:off x="631825" y="5181600"/>
              <a:ext cx="1554163" cy="1552575"/>
            </a:xfrm>
            <a:prstGeom prst="ellipse">
              <a:avLst/>
            </a:pr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Freeform 11"/>
            <p:cNvSpPr/>
            <p:nvPr/>
          </p:nvSpPr>
          <p:spPr bwMode="auto">
            <a:xfrm>
              <a:off x="1468438" y="5353050"/>
              <a:ext cx="34925" cy="87313"/>
            </a:xfrm>
            <a:custGeom>
              <a:avLst/>
              <a:gdLst>
                <a:gd name="T0" fmla="*/ 4 w 12"/>
                <a:gd name="T1" fmla="*/ 30 h 31"/>
                <a:gd name="T2" fmla="*/ 12 w 12"/>
                <a:gd name="T3" fmla="*/ 3 h 31"/>
                <a:gd name="T4" fmla="*/ 11 w 12"/>
                <a:gd name="T5" fmla="*/ 0 h 31"/>
                <a:gd name="T6" fmla="*/ 0 w 12"/>
                <a:gd name="T7" fmla="*/ 31 h 31"/>
                <a:gd name="T8" fmla="*/ 4 w 12"/>
                <a:gd name="T9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31">
                  <a:moveTo>
                    <a:pt x="4" y="30"/>
                  </a:moveTo>
                  <a:cubicBezTo>
                    <a:pt x="4" y="20"/>
                    <a:pt x="7" y="7"/>
                    <a:pt x="12" y="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2" y="6"/>
                    <a:pt x="0" y="21"/>
                    <a:pt x="0" y="31"/>
                  </a:cubicBezTo>
                  <a:lnTo>
                    <a:pt x="4" y="30"/>
                  </a:lnTo>
                  <a:close/>
                </a:path>
              </a:pathLst>
            </a:custGeom>
            <a:solidFill>
              <a:srgbClr val="4F2E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Freeform 12"/>
            <p:cNvSpPr/>
            <p:nvPr/>
          </p:nvSpPr>
          <p:spPr bwMode="auto">
            <a:xfrm>
              <a:off x="1471613" y="5410200"/>
              <a:ext cx="204788" cy="358775"/>
            </a:xfrm>
            <a:custGeom>
              <a:avLst/>
              <a:gdLst>
                <a:gd name="T0" fmla="*/ 0 w 72"/>
                <a:gd name="T1" fmla="*/ 119 h 126"/>
                <a:gd name="T2" fmla="*/ 66 w 72"/>
                <a:gd name="T3" fmla="*/ 67 h 126"/>
                <a:gd name="T4" fmla="*/ 45 w 72"/>
                <a:gd name="T5" fmla="*/ 7 h 126"/>
                <a:gd name="T6" fmla="*/ 1 w 72"/>
                <a:gd name="T7" fmla="*/ 9 h 126"/>
                <a:gd name="T8" fmla="*/ 0 w 72"/>
                <a:gd name="T9" fmla="*/ 119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26">
                  <a:moveTo>
                    <a:pt x="0" y="119"/>
                  </a:moveTo>
                  <a:cubicBezTo>
                    <a:pt x="29" y="126"/>
                    <a:pt x="60" y="101"/>
                    <a:pt x="66" y="67"/>
                  </a:cubicBezTo>
                  <a:cubicBezTo>
                    <a:pt x="72" y="33"/>
                    <a:pt x="61" y="15"/>
                    <a:pt x="45" y="7"/>
                  </a:cubicBezTo>
                  <a:cubicBezTo>
                    <a:pt x="31" y="0"/>
                    <a:pt x="3" y="11"/>
                    <a:pt x="1" y="9"/>
                  </a:cubicBezTo>
                  <a:lnTo>
                    <a:pt x="0" y="119"/>
                  </a:lnTo>
                  <a:close/>
                </a:path>
              </a:pathLst>
            </a:custGeom>
            <a:solidFill>
              <a:srgbClr val="C90D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Freeform 13"/>
            <p:cNvSpPr/>
            <p:nvPr/>
          </p:nvSpPr>
          <p:spPr bwMode="auto">
            <a:xfrm>
              <a:off x="1274763" y="5410200"/>
              <a:ext cx="200025" cy="355600"/>
            </a:xfrm>
            <a:custGeom>
              <a:avLst/>
              <a:gdLst>
                <a:gd name="T0" fmla="*/ 70 w 70"/>
                <a:gd name="T1" fmla="*/ 9 h 125"/>
                <a:gd name="T2" fmla="*/ 26 w 70"/>
                <a:gd name="T3" fmla="*/ 8 h 125"/>
                <a:gd name="T4" fmla="*/ 8 w 70"/>
                <a:gd name="T5" fmla="*/ 69 h 125"/>
                <a:gd name="T6" fmla="*/ 69 w 70"/>
                <a:gd name="T7" fmla="*/ 119 h 125"/>
                <a:gd name="T8" fmla="*/ 70 w 70"/>
                <a:gd name="T9" fmla="*/ 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125">
                  <a:moveTo>
                    <a:pt x="70" y="9"/>
                  </a:moveTo>
                  <a:cubicBezTo>
                    <a:pt x="68" y="11"/>
                    <a:pt x="40" y="0"/>
                    <a:pt x="26" y="8"/>
                  </a:cubicBezTo>
                  <a:cubicBezTo>
                    <a:pt x="11" y="17"/>
                    <a:pt x="0" y="35"/>
                    <a:pt x="8" y="69"/>
                  </a:cubicBezTo>
                  <a:cubicBezTo>
                    <a:pt x="16" y="103"/>
                    <a:pt x="38" y="125"/>
                    <a:pt x="69" y="119"/>
                  </a:cubicBezTo>
                  <a:lnTo>
                    <a:pt x="70" y="9"/>
                  </a:lnTo>
                  <a:close/>
                </a:path>
              </a:pathLst>
            </a:custGeom>
            <a:solidFill>
              <a:srgbClr val="DB19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14"/>
            <p:cNvSpPr/>
            <p:nvPr/>
          </p:nvSpPr>
          <p:spPr bwMode="auto">
            <a:xfrm>
              <a:off x="1374775" y="5313363"/>
              <a:ext cx="125413" cy="53975"/>
            </a:xfrm>
            <a:custGeom>
              <a:avLst/>
              <a:gdLst>
                <a:gd name="T0" fmla="*/ 44 w 44"/>
                <a:gd name="T1" fmla="*/ 19 h 19"/>
                <a:gd name="T2" fmla="*/ 27 w 44"/>
                <a:gd name="T3" fmla="*/ 4 h 19"/>
                <a:gd name="T4" fmla="*/ 0 w 44"/>
                <a:gd name="T5" fmla="*/ 1 h 19"/>
                <a:gd name="T6" fmla="*/ 0 w 44"/>
                <a:gd name="T7" fmla="*/ 2 h 19"/>
                <a:gd name="T8" fmla="*/ 44 w 44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9">
                  <a:moveTo>
                    <a:pt x="44" y="19"/>
                  </a:moveTo>
                  <a:cubicBezTo>
                    <a:pt x="44" y="19"/>
                    <a:pt x="40" y="9"/>
                    <a:pt x="27" y="4"/>
                  </a:cubicBezTo>
                  <a:cubicBezTo>
                    <a:pt x="15" y="0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12" y="10"/>
                    <a:pt x="28" y="14"/>
                    <a:pt x="44" y="19"/>
                  </a:cubicBezTo>
                  <a:close/>
                </a:path>
              </a:pathLst>
            </a:custGeom>
            <a:solidFill>
              <a:srgbClr val="1287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15"/>
            <p:cNvSpPr/>
            <p:nvPr/>
          </p:nvSpPr>
          <p:spPr bwMode="auto">
            <a:xfrm>
              <a:off x="1374775" y="5318125"/>
              <a:ext cx="125413" cy="103188"/>
            </a:xfrm>
            <a:custGeom>
              <a:avLst/>
              <a:gdLst>
                <a:gd name="T0" fmla="*/ 0 w 44"/>
                <a:gd name="T1" fmla="*/ 0 h 36"/>
                <a:gd name="T2" fmla="*/ 6 w 44"/>
                <a:gd name="T3" fmla="*/ 12 h 36"/>
                <a:gd name="T4" fmla="*/ 44 w 44"/>
                <a:gd name="T5" fmla="*/ 17 h 36"/>
                <a:gd name="T6" fmla="*/ 0 w 44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6">
                  <a:moveTo>
                    <a:pt x="0" y="0"/>
                  </a:moveTo>
                  <a:cubicBezTo>
                    <a:pt x="0" y="2"/>
                    <a:pt x="2" y="7"/>
                    <a:pt x="6" y="12"/>
                  </a:cubicBezTo>
                  <a:cubicBezTo>
                    <a:pt x="30" y="36"/>
                    <a:pt x="43" y="18"/>
                    <a:pt x="44" y="17"/>
                  </a:cubicBezTo>
                  <a:cubicBezTo>
                    <a:pt x="28" y="12"/>
                    <a:pt x="12" y="8"/>
                    <a:pt x="0" y="0"/>
                  </a:cubicBezTo>
                  <a:close/>
                </a:path>
              </a:pathLst>
            </a:custGeom>
            <a:solidFill>
              <a:srgbClr val="0E7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Rectangle 16"/>
            <p:cNvSpPr>
              <a:spLocks noChangeArrowheads="1"/>
            </p:cNvSpPr>
            <p:nvPr/>
          </p:nvSpPr>
          <p:spPr bwMode="auto">
            <a:xfrm>
              <a:off x="908050" y="6238875"/>
              <a:ext cx="904875" cy="227013"/>
            </a:xfrm>
            <a:prstGeom prst="rect">
              <a:avLst/>
            </a:prstGeom>
            <a:solidFill>
              <a:srgbClr val="FF1D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Rectangle 17"/>
            <p:cNvSpPr>
              <a:spLocks noChangeArrowheads="1"/>
            </p:cNvSpPr>
            <p:nvPr/>
          </p:nvSpPr>
          <p:spPr bwMode="auto">
            <a:xfrm>
              <a:off x="1681163" y="6238875"/>
              <a:ext cx="17463" cy="227013"/>
            </a:xfrm>
            <a:prstGeom prst="rect">
              <a:avLst/>
            </a:pr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Rectangle 18"/>
            <p:cNvSpPr>
              <a:spLocks noChangeArrowheads="1"/>
            </p:cNvSpPr>
            <p:nvPr/>
          </p:nvSpPr>
          <p:spPr bwMode="auto">
            <a:xfrm>
              <a:off x="1651000" y="6238875"/>
              <a:ext cx="17463" cy="227013"/>
            </a:xfrm>
            <a:prstGeom prst="rect">
              <a:avLst/>
            </a:pr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Rectangle 19"/>
            <p:cNvSpPr>
              <a:spLocks noChangeArrowheads="1"/>
            </p:cNvSpPr>
            <p:nvPr/>
          </p:nvSpPr>
          <p:spPr bwMode="auto">
            <a:xfrm>
              <a:off x="1612900" y="6238875"/>
              <a:ext cx="17463" cy="227013"/>
            </a:xfrm>
            <a:prstGeom prst="rect">
              <a:avLst/>
            </a:pr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Rectangle 20"/>
            <p:cNvSpPr>
              <a:spLocks noChangeArrowheads="1"/>
            </p:cNvSpPr>
            <p:nvPr/>
          </p:nvSpPr>
          <p:spPr bwMode="auto">
            <a:xfrm>
              <a:off x="1030288" y="5924550"/>
              <a:ext cx="474663" cy="171450"/>
            </a:xfrm>
            <a:prstGeom prst="rect">
              <a:avLst/>
            </a:prstGeom>
            <a:solidFill>
              <a:srgbClr val="F9EE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Rectangle 21"/>
            <p:cNvSpPr>
              <a:spLocks noChangeArrowheads="1"/>
            </p:cNvSpPr>
            <p:nvPr/>
          </p:nvSpPr>
          <p:spPr bwMode="auto">
            <a:xfrm>
              <a:off x="1030288" y="5924550"/>
              <a:ext cx="474663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Rectangle 22"/>
            <p:cNvSpPr>
              <a:spLocks noChangeArrowheads="1"/>
            </p:cNvSpPr>
            <p:nvPr/>
          </p:nvSpPr>
          <p:spPr bwMode="auto">
            <a:xfrm>
              <a:off x="1030288" y="6002338"/>
              <a:ext cx="474663" cy="4763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Rectangle 23"/>
            <p:cNvSpPr>
              <a:spLocks noChangeArrowheads="1"/>
            </p:cNvSpPr>
            <p:nvPr/>
          </p:nvSpPr>
          <p:spPr bwMode="auto">
            <a:xfrm>
              <a:off x="1030288" y="6002338"/>
              <a:ext cx="474663" cy="4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1030288" y="6049963"/>
              <a:ext cx="474663" cy="6350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1030288" y="6049963"/>
              <a:ext cx="474663" cy="6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030288" y="6034088"/>
              <a:ext cx="474663" cy="1588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030288" y="6034088"/>
              <a:ext cx="474663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Rectangle 28"/>
            <p:cNvSpPr>
              <a:spLocks noChangeArrowheads="1"/>
            </p:cNvSpPr>
            <p:nvPr/>
          </p:nvSpPr>
          <p:spPr bwMode="auto">
            <a:xfrm>
              <a:off x="1030288" y="5984875"/>
              <a:ext cx="474663" cy="3175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Rectangle 29"/>
            <p:cNvSpPr>
              <a:spLocks noChangeArrowheads="1"/>
            </p:cNvSpPr>
            <p:nvPr/>
          </p:nvSpPr>
          <p:spPr bwMode="auto">
            <a:xfrm>
              <a:off x="1030288" y="5984875"/>
              <a:ext cx="474663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Rectangle 30"/>
            <p:cNvSpPr>
              <a:spLocks noChangeArrowheads="1"/>
            </p:cNvSpPr>
            <p:nvPr/>
          </p:nvSpPr>
          <p:spPr bwMode="auto">
            <a:xfrm>
              <a:off x="1030288" y="5937250"/>
              <a:ext cx="474663" cy="1588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6" name="Rectangle 31"/>
            <p:cNvSpPr>
              <a:spLocks noChangeArrowheads="1"/>
            </p:cNvSpPr>
            <p:nvPr/>
          </p:nvSpPr>
          <p:spPr bwMode="auto">
            <a:xfrm>
              <a:off x="1030288" y="5937250"/>
              <a:ext cx="474663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Rectangle 32"/>
            <p:cNvSpPr>
              <a:spLocks noChangeArrowheads="1"/>
            </p:cNvSpPr>
            <p:nvPr/>
          </p:nvSpPr>
          <p:spPr bwMode="auto">
            <a:xfrm>
              <a:off x="1030288" y="6084888"/>
              <a:ext cx="474663" cy="3175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Rectangle 33"/>
            <p:cNvSpPr>
              <a:spLocks noChangeArrowheads="1"/>
            </p:cNvSpPr>
            <p:nvPr/>
          </p:nvSpPr>
          <p:spPr bwMode="auto">
            <a:xfrm>
              <a:off x="1030288" y="6084888"/>
              <a:ext cx="474663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Rectangle 34"/>
            <p:cNvSpPr>
              <a:spLocks noChangeArrowheads="1"/>
            </p:cNvSpPr>
            <p:nvPr/>
          </p:nvSpPr>
          <p:spPr bwMode="auto">
            <a:xfrm>
              <a:off x="1030288" y="5951538"/>
              <a:ext cx="474663" cy="1588"/>
            </a:xfrm>
            <a:prstGeom prst="rect">
              <a:avLst/>
            </a:prstGeom>
            <a:solidFill>
              <a:srgbClr val="F3DE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Rectangle 35"/>
            <p:cNvSpPr>
              <a:spLocks noChangeArrowheads="1"/>
            </p:cNvSpPr>
            <p:nvPr/>
          </p:nvSpPr>
          <p:spPr bwMode="auto">
            <a:xfrm>
              <a:off x="1030288" y="5951538"/>
              <a:ext cx="474663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Rectangle 36"/>
            <p:cNvSpPr>
              <a:spLocks noChangeArrowheads="1"/>
            </p:cNvSpPr>
            <p:nvPr/>
          </p:nvSpPr>
          <p:spPr bwMode="auto">
            <a:xfrm>
              <a:off x="879475" y="6118225"/>
              <a:ext cx="1058863" cy="120650"/>
            </a:xfrm>
            <a:prstGeom prst="rect">
              <a:avLst/>
            </a:prstGeom>
            <a:solidFill>
              <a:srgbClr val="14B6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2" name="Rectangle 37"/>
            <p:cNvSpPr>
              <a:spLocks noChangeArrowheads="1"/>
            </p:cNvSpPr>
            <p:nvPr/>
          </p:nvSpPr>
          <p:spPr bwMode="auto">
            <a:xfrm>
              <a:off x="1835150" y="6118225"/>
              <a:ext cx="28575" cy="1206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3" name="Rectangle 38"/>
            <p:cNvSpPr>
              <a:spLocks noChangeArrowheads="1"/>
            </p:cNvSpPr>
            <p:nvPr/>
          </p:nvSpPr>
          <p:spPr bwMode="auto">
            <a:xfrm>
              <a:off x="1101725" y="5751513"/>
              <a:ext cx="588963" cy="150813"/>
            </a:xfrm>
            <a:prstGeom prst="rect">
              <a:avLst/>
            </a:prstGeom>
            <a:solidFill>
              <a:srgbClr val="2B53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4" name="Rectangle 39"/>
            <p:cNvSpPr>
              <a:spLocks noChangeArrowheads="1"/>
            </p:cNvSpPr>
            <p:nvPr/>
          </p:nvSpPr>
          <p:spPr bwMode="auto">
            <a:xfrm>
              <a:off x="1633538" y="5751513"/>
              <a:ext cx="14288" cy="150813"/>
            </a:xfrm>
            <a:prstGeom prst="rect">
              <a:avLst/>
            </a:prstGeom>
            <a:solidFill>
              <a:srgbClr val="14B6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5" name="Freeform 40"/>
            <p:cNvSpPr/>
            <p:nvPr/>
          </p:nvSpPr>
          <p:spPr bwMode="auto">
            <a:xfrm>
              <a:off x="1012825" y="5902325"/>
              <a:ext cx="530225" cy="215900"/>
            </a:xfrm>
            <a:custGeom>
              <a:avLst/>
              <a:gdLst>
                <a:gd name="T0" fmla="*/ 186 w 186"/>
                <a:gd name="T1" fmla="*/ 38 h 76"/>
                <a:gd name="T2" fmla="*/ 183 w 186"/>
                <a:gd name="T3" fmla="*/ 0 h 76"/>
                <a:gd name="T4" fmla="*/ 183 w 186"/>
                <a:gd name="T5" fmla="*/ 0 h 76"/>
                <a:gd name="T6" fmla="*/ 182 w 186"/>
                <a:gd name="T7" fmla="*/ 0 h 76"/>
                <a:gd name="T8" fmla="*/ 182 w 186"/>
                <a:gd name="T9" fmla="*/ 0 h 76"/>
                <a:gd name="T10" fmla="*/ 182 w 186"/>
                <a:gd name="T11" fmla="*/ 0 h 76"/>
                <a:gd name="T12" fmla="*/ 0 w 186"/>
                <a:gd name="T13" fmla="*/ 0 h 76"/>
                <a:gd name="T14" fmla="*/ 0 w 186"/>
                <a:gd name="T15" fmla="*/ 8 h 76"/>
                <a:gd name="T16" fmla="*/ 173 w 186"/>
                <a:gd name="T17" fmla="*/ 8 h 76"/>
                <a:gd name="T18" fmla="*/ 173 w 186"/>
                <a:gd name="T19" fmla="*/ 68 h 76"/>
                <a:gd name="T20" fmla="*/ 0 w 186"/>
                <a:gd name="T21" fmla="*/ 68 h 76"/>
                <a:gd name="T22" fmla="*/ 0 w 186"/>
                <a:gd name="T23" fmla="*/ 76 h 76"/>
                <a:gd name="T24" fmla="*/ 183 w 186"/>
                <a:gd name="T25" fmla="*/ 76 h 76"/>
                <a:gd name="T26" fmla="*/ 183 w 186"/>
                <a:gd name="T27" fmla="*/ 76 h 76"/>
                <a:gd name="T28" fmla="*/ 186 w 186"/>
                <a:gd name="T29" fmla="*/ 3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6" h="76">
                  <a:moveTo>
                    <a:pt x="186" y="38"/>
                  </a:moveTo>
                  <a:cubicBezTo>
                    <a:pt x="186" y="19"/>
                    <a:pt x="184" y="3"/>
                    <a:pt x="183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73" y="8"/>
                    <a:pt x="173" y="8"/>
                    <a:pt x="173" y="8"/>
                  </a:cubicBezTo>
                  <a:cubicBezTo>
                    <a:pt x="173" y="68"/>
                    <a:pt x="173" y="68"/>
                    <a:pt x="173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183" y="76"/>
                    <a:pt x="183" y="76"/>
                    <a:pt x="183" y="76"/>
                  </a:cubicBezTo>
                  <a:cubicBezTo>
                    <a:pt x="183" y="76"/>
                    <a:pt x="183" y="76"/>
                    <a:pt x="183" y="76"/>
                  </a:cubicBezTo>
                  <a:cubicBezTo>
                    <a:pt x="184" y="73"/>
                    <a:pt x="186" y="57"/>
                    <a:pt x="186" y="38"/>
                  </a:cubicBezTo>
                  <a:close/>
                </a:path>
              </a:pathLst>
            </a:custGeom>
            <a:solidFill>
              <a:srgbClr val="5D9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6" name="Freeform 41"/>
            <p:cNvSpPr/>
            <p:nvPr/>
          </p:nvSpPr>
          <p:spPr bwMode="auto">
            <a:xfrm>
              <a:off x="1425575" y="6034088"/>
              <a:ext cx="42863" cy="122238"/>
            </a:xfrm>
            <a:custGeom>
              <a:avLst/>
              <a:gdLst>
                <a:gd name="T0" fmla="*/ 0 w 27"/>
                <a:gd name="T1" fmla="*/ 0 h 77"/>
                <a:gd name="T2" fmla="*/ 0 w 27"/>
                <a:gd name="T3" fmla="*/ 77 h 77"/>
                <a:gd name="T4" fmla="*/ 13 w 27"/>
                <a:gd name="T5" fmla="*/ 64 h 77"/>
                <a:gd name="T6" fmla="*/ 27 w 27"/>
                <a:gd name="T7" fmla="*/ 77 h 77"/>
                <a:gd name="T8" fmla="*/ 27 w 27"/>
                <a:gd name="T9" fmla="*/ 0 h 77"/>
                <a:gd name="T10" fmla="*/ 0 w 27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77">
                  <a:moveTo>
                    <a:pt x="0" y="0"/>
                  </a:moveTo>
                  <a:lnTo>
                    <a:pt x="0" y="77"/>
                  </a:lnTo>
                  <a:lnTo>
                    <a:pt x="13" y="64"/>
                  </a:lnTo>
                  <a:lnTo>
                    <a:pt x="27" y="77"/>
                  </a:lnTo>
                  <a:lnTo>
                    <a:pt x="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22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67" name="TextBox 11"/>
          <p:cNvSpPr txBox="1">
            <a:spLocks noChangeArrowheads="1"/>
          </p:cNvSpPr>
          <p:nvPr/>
        </p:nvSpPr>
        <p:spPr bwMode="auto">
          <a:xfrm>
            <a:off x="3693293" y="411629"/>
            <a:ext cx="1936685" cy="57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3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识字游戏</a:t>
            </a:r>
            <a:endParaRPr lang="zh-CN" altLang="en-US" sz="33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68" name="组合 67"/>
          <p:cNvGrpSpPr/>
          <p:nvPr/>
        </p:nvGrpSpPr>
        <p:grpSpPr>
          <a:xfrm>
            <a:off x="755576" y="1148451"/>
            <a:ext cx="1021439" cy="790576"/>
            <a:chOff x="2000232" y="1428742"/>
            <a:chExt cx="1021439" cy="790576"/>
          </a:xfrm>
        </p:grpSpPr>
        <p:pic>
          <p:nvPicPr>
            <p:cNvPr id="69" name="Picture 3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2000232" y="1428742"/>
              <a:ext cx="832461" cy="790576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70" name="矩形 20"/>
            <p:cNvSpPr/>
            <p:nvPr/>
          </p:nvSpPr>
          <p:spPr>
            <a:xfrm>
              <a:off x="2000232" y="1571618"/>
              <a:ext cx="1021439" cy="51764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eaLnBrk="1" hangingPunct="1">
                <a:lnSpc>
                  <a:spcPct val="120000"/>
                </a:lnSpc>
                <a:buFont typeface="Arial" panose="020B0604020202020204" pitchFamily="34" charset="0"/>
                <a:buNone/>
              </a:pPr>
              <a:r>
                <a:rPr lang="zh-CN" altLang="en-US" sz="2800" b="1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剃头</a:t>
              </a:r>
              <a:endPara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7416072" y="1162217"/>
            <a:ext cx="1025122" cy="790576"/>
            <a:chOff x="2000232" y="1428742"/>
            <a:chExt cx="1025122" cy="790576"/>
          </a:xfrm>
        </p:grpSpPr>
        <p:pic>
          <p:nvPicPr>
            <p:cNvPr id="72" name="Picture 3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2000232" y="1428742"/>
              <a:ext cx="832461" cy="790576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73" name="矩形 20"/>
            <p:cNvSpPr/>
            <p:nvPr/>
          </p:nvSpPr>
          <p:spPr>
            <a:xfrm>
              <a:off x="2036480" y="1571618"/>
              <a:ext cx="988874" cy="51764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eaLnBrk="1" hangingPunct="1">
                <a:lnSpc>
                  <a:spcPct val="120000"/>
                </a:lnSpc>
                <a:buFont typeface="Arial" panose="020B0604020202020204" pitchFamily="34" charset="0"/>
                <a:buNone/>
              </a:pPr>
              <a:r>
                <a:rPr lang="zh-CN" altLang="en-US" sz="2800" b="1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喉咙</a:t>
              </a:r>
              <a:endPara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895 L 0.00313 0.481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45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5.55112E-17 L -0.00209 0.5080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254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8.64198E-7 L 0.00243 0.4104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205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9.87654E-7 L 0.01094 0.4123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8" y="206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9.87654E-7 L -0.00069 0.4123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206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5.55112E-17 L 0.00399 0.5080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254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L 0.00173 0.5052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25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683568" y="1203598"/>
            <a:ext cx="38884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精神抖擞：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表现出旺盛的活力。</a:t>
            </a:r>
            <a:r>
              <a:rPr lang="zh-CN" altLang="en-US" sz="28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文</a:t>
            </a:r>
            <a:r>
              <a:rPr lang="zh-CN" altLang="en-US" sz="28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中指小嘎子</a:t>
            </a:r>
            <a:r>
              <a:rPr lang="zh-CN" altLang="en-US" sz="28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活力</a:t>
            </a:r>
            <a:r>
              <a:rPr lang="zh-CN" altLang="en-US" sz="28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旺盛地与小胖墩儿摔跤。</a:t>
            </a:r>
            <a:endParaRPr lang="zh-CN" altLang="en-US" sz="2800" dirty="0">
              <a:solidFill>
                <a:srgbClr val="0000FF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683568" y="3273827"/>
            <a:ext cx="405283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造句：体育健儿个个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精神抖擞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，斗志昂扬。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51520" y="483518"/>
            <a:ext cx="1656184" cy="500137"/>
            <a:chOff x="251520" y="483518"/>
            <a:chExt cx="1656184" cy="500137"/>
          </a:xfrm>
        </p:grpSpPr>
        <p:sp>
          <p:nvSpPr>
            <p:cNvPr id="9" name="TextBox 11"/>
            <p:cNvSpPr txBox="1">
              <a:spLocks noChangeArrowheads="1"/>
            </p:cNvSpPr>
            <p:nvPr/>
          </p:nvSpPr>
          <p:spPr bwMode="auto">
            <a:xfrm>
              <a:off x="287528" y="483518"/>
              <a:ext cx="1620176" cy="50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8580" tIns="34290" rIns="68580" bIns="34290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8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楷体" panose="02010609060101010101" pitchFamily="49" charset="-122"/>
                  <a:ea typeface="楷体" panose="02010609060101010101" pitchFamily="49" charset="-122"/>
                </a:rPr>
                <a:t>词语解释</a:t>
              </a:r>
              <a:endParaRPr lang="zh-CN" altLang="en-US" sz="28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835696" y="627534"/>
              <a:ext cx="36000" cy="324000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251520" y="627534"/>
              <a:ext cx="36000" cy="324000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187719"/>
            <a:ext cx="2017390" cy="34434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83568" y="2986955"/>
            <a:ext cx="44644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造句：魔术师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的表演动作纯熟，一点儿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破绽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也看不出来。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568" y="987574"/>
            <a:ext cx="46085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破绽</a:t>
            </a:r>
            <a:r>
              <a:rPr lang="zh-CN" altLang="en-US" sz="2800" b="1" dirty="0" smtClean="0"/>
              <a:t>：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指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衣物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的裂口，比喻说话做事时露出的漏洞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r>
              <a:rPr lang="zh-CN" altLang="en-US" sz="2800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本文指小胖墩儿跟小嘎子摔跤时没有露出一点儿漏洞。</a:t>
            </a:r>
            <a:endParaRPr lang="zh-CN" altLang="en-US" sz="28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295850"/>
            <a:ext cx="1800200" cy="26716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843558"/>
            <a:ext cx="8208912" cy="3614836"/>
          </a:xfrm>
          <a:prstGeom prst="rect">
            <a:avLst/>
          </a:prstGeom>
          <a:solidFill>
            <a:srgbClr val="FFFFFF">
              <a:alpha val="31000"/>
            </a:srgb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嘎：</a:t>
            </a:r>
            <a:r>
              <a:rPr lang="en-US" altLang="zh-CN" sz="3200" b="1" dirty="0" err="1" smtClean="0">
                <a:latin typeface="汉语拼音" pitchFamily="34" charset="0"/>
                <a:ea typeface="楷体" panose="02010609060101010101" pitchFamily="49" charset="-122"/>
                <a:cs typeface="汉语拼音" pitchFamily="34" charset="0"/>
              </a:rPr>
              <a:t>gǎ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，（方言）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①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乖僻；脾气不好：这人嘎得很，不好说话。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②调皮：嘎小子。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嘎子：调皮的人。（有时用来称小孩儿，含喜爱意）。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imgsa.baidu.com/timg?image&amp;quality=80&amp;size=b9999_10000&amp;sec=1574327191813&amp;di=62fd826c52ccb08ad455b43b456dae93&amp;imgtype=0&amp;src=http%3A%2F%2Fpic.51yuansu.com%2Fpic3%2Fcover%2F01%2F43%2F81%2F59399b0d0591c_610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540739"/>
            <a:ext cx="2499421" cy="1675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组合 12"/>
          <p:cNvGrpSpPr/>
          <p:nvPr/>
        </p:nvGrpSpPr>
        <p:grpSpPr>
          <a:xfrm>
            <a:off x="0" y="103733"/>
            <a:ext cx="3419872" cy="307777"/>
            <a:chOff x="-36512" y="134511"/>
            <a:chExt cx="2771800" cy="307777"/>
          </a:xfrm>
        </p:grpSpPr>
        <p:sp>
          <p:nvSpPr>
            <p:cNvPr id="15" name="矩形 14"/>
            <p:cNvSpPr/>
            <p:nvPr/>
          </p:nvSpPr>
          <p:spPr>
            <a:xfrm flipH="1">
              <a:off x="-36512" y="159510"/>
              <a:ext cx="2771800" cy="252000"/>
            </a:xfrm>
            <a:prstGeom prst="rect">
              <a:avLst/>
            </a:prstGeom>
            <a:gradFill flip="none" rotWithShape="1">
              <a:gsLst>
                <a:gs pos="40000">
                  <a:schemeClr val="bg1"/>
                </a:gs>
                <a:gs pos="99000">
                  <a:schemeClr val="bg1">
                    <a:alpha val="0"/>
                  </a:schemeClr>
                </a:gs>
                <a:gs pos="77000">
                  <a:schemeClr val="bg1">
                    <a:alpha val="59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6" name="文本框 1"/>
            <p:cNvSpPr txBox="1"/>
            <p:nvPr/>
          </p:nvSpPr>
          <p:spPr>
            <a:xfrm>
              <a:off x="46018" y="134511"/>
              <a:ext cx="14592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语文  五年级  </a:t>
              </a:r>
              <a:r>
                <a:rPr kumimoji="1" lang="zh-CN" altLang="en-US" dirty="0">
                  <a:latin typeface="黑体" panose="02010609060101010101" pitchFamily="49" charset="-122"/>
                  <a:ea typeface="黑体" panose="02010609060101010101" pitchFamily="49" charset="-122"/>
                </a:rPr>
                <a:t>下</a:t>
              </a:r>
              <a:r>
                <a:rPr kumimoji="1" lang="zh-CN" altLang="en-US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册</a:t>
              </a:r>
              <a:endParaRPr kumimoji="1" lang="zh-CN" altLang="en-US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17" name="TextBox 48"/>
          <p:cNvSpPr txBox="1"/>
          <p:nvPr/>
        </p:nvSpPr>
        <p:spPr>
          <a:xfrm>
            <a:off x="772209" y="1540739"/>
            <a:ext cx="5904655" cy="992579"/>
          </a:xfrm>
          <a:prstGeom prst="rect">
            <a:avLst/>
          </a:prstGeom>
          <a:solidFill>
            <a:schemeClr val="bg1">
              <a:alpha val="45000"/>
            </a:schemeClr>
          </a:solidFill>
          <a:ln w="19050">
            <a:solidFill>
              <a:schemeClr val="tx1"/>
            </a:solidFill>
          </a:ln>
          <a:effectLst>
            <a:softEdge rad="31750"/>
          </a:effectLst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60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13 </a:t>
            </a:r>
            <a:r>
              <a:rPr lang="zh-CN" altLang="en-US" sz="60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人物描写一组</a:t>
            </a:r>
            <a:endParaRPr lang="zh-CN" altLang="en-US" sz="60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897" y="4166662"/>
            <a:ext cx="1629583" cy="378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897" y="4558640"/>
            <a:ext cx="1629583" cy="378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" name="文本框 15">
            <a:hlinkClick r:id="rId3" action="ppaction://hlinksldjump"/>
          </p:cNvPr>
          <p:cNvSpPr txBox="1"/>
          <p:nvPr/>
        </p:nvSpPr>
        <p:spPr>
          <a:xfrm>
            <a:off x="7275010" y="4155926"/>
            <a:ext cx="1231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000" dirty="0">
                <a:solidFill>
                  <a:schemeClr val="bg1"/>
                </a:solidFill>
              </a:rPr>
              <a:t>第一课时</a:t>
            </a:r>
            <a:endParaRPr kumimoji="1"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1" name="文本框 14">
            <a:hlinkClick r:id="rId4" action="ppaction://hlinksldjump"/>
          </p:cNvPr>
          <p:cNvSpPr txBox="1"/>
          <p:nvPr/>
        </p:nvSpPr>
        <p:spPr>
          <a:xfrm>
            <a:off x="7275010" y="4547904"/>
            <a:ext cx="1231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000" dirty="0">
                <a:solidFill>
                  <a:schemeClr val="bg1"/>
                </a:solidFill>
              </a:rPr>
              <a:t>第二课时</a:t>
            </a:r>
            <a:endParaRPr kumimoji="1" lang="zh-CN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5"/>
          <p:cNvSpPr>
            <a:spLocks noChangeArrowheads="1"/>
          </p:cNvSpPr>
          <p:nvPr/>
        </p:nvSpPr>
        <p:spPr bwMode="auto">
          <a:xfrm>
            <a:off x="4292757" y="1491630"/>
            <a:ext cx="4361708" cy="28992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32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徐光耀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：生于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1925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年，河北雄县人。历任河北省文联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主席、党组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书记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4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代表作品</a:t>
            </a: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长篇小说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平原烈火</a:t>
            </a: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、中篇小说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和电影剧本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小兵张嘎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等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13" y="494254"/>
            <a:ext cx="1629583" cy="378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文本框 11"/>
          <p:cNvSpPr txBox="1"/>
          <p:nvPr/>
        </p:nvSpPr>
        <p:spPr>
          <a:xfrm>
            <a:off x="218226" y="483518"/>
            <a:ext cx="1231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000" dirty="0" smtClean="0">
                <a:solidFill>
                  <a:schemeClr val="bg1"/>
                </a:solidFill>
              </a:rPr>
              <a:t>第一课时</a:t>
            </a:r>
            <a:endParaRPr kumimoji="1"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5536" y="1420149"/>
            <a:ext cx="3897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摔跤</a:t>
            </a:r>
            <a:r>
              <a:rPr lang="en-US" altLang="zh-CN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选自</a:t>
            </a:r>
            <a:r>
              <a:rPr lang="en-US" altLang="zh-CN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小兵张嘎</a:t>
            </a:r>
            <a:r>
              <a:rPr lang="en-US" altLang="zh-CN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63" t="13593" r="16590"/>
          <a:stretch>
            <a:fillRect/>
          </a:stretch>
        </p:blipFill>
        <p:spPr>
          <a:xfrm>
            <a:off x="833969" y="2151065"/>
            <a:ext cx="2198288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5"/>
          <p:cNvSpPr>
            <a:spLocks noChangeArrowheads="1"/>
          </p:cNvSpPr>
          <p:nvPr/>
        </p:nvSpPr>
        <p:spPr bwMode="auto">
          <a:xfrm>
            <a:off x="4292757" y="1027042"/>
            <a:ext cx="4361708" cy="334245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32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200" b="1" dirty="0" smtClean="0">
                <a:solidFill>
                  <a:srgbClr val="0066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老舍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：原名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舒庆春，字舍予。中国现代小说家、作家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，新中国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第一位获得“人民艺术家”称号的作家。</a:t>
            </a:r>
            <a:endParaRPr lang="en-US" altLang="zh-CN" sz="24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文学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成就</a:t>
            </a: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代表作有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骆驼祥子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四世同堂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，剧本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茶馆</a:t>
            </a: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等。</a:t>
            </a:r>
            <a:endParaRPr lang="en-US" altLang="zh-CN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11560" y="843558"/>
            <a:ext cx="32784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他像一棵挺脱的树</a:t>
            </a:r>
            <a:r>
              <a:rPr lang="en-US" altLang="zh-CN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endParaRPr lang="en-US" altLang="zh-CN" sz="2400" b="1" dirty="0" smtClean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选自</a:t>
            </a:r>
            <a:r>
              <a:rPr lang="en-US" altLang="zh-CN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骆驼祥子</a:t>
            </a:r>
            <a:r>
              <a:rPr lang="en-US" altLang="zh-CN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851670"/>
            <a:ext cx="1962552" cy="23685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5"/>
          <p:cNvSpPr>
            <a:spLocks noChangeArrowheads="1"/>
          </p:cNvSpPr>
          <p:nvPr/>
        </p:nvSpPr>
        <p:spPr bwMode="auto">
          <a:xfrm>
            <a:off x="4211960" y="857958"/>
            <a:ext cx="4536504" cy="37856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32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200" b="1" dirty="0" smtClean="0">
                <a:solidFill>
                  <a:srgbClr val="0066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吴敬梓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1701—1754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，字敏轩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清代小说家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安徽全椒人。他出身于仕宦名门，小时候受到良好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教育，对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文学创作表现出特别的天赋。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文学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成就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善诗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赋，尤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以小说著称。所作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儒林外史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是我国古典讽刺小说中的杰出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作品。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24301" y="1088490"/>
            <a:ext cx="26597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两茎灯草</a:t>
            </a:r>
            <a:r>
              <a:rPr lang="en-US" altLang="zh-CN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endParaRPr lang="en-US" altLang="zh-CN" sz="2400" b="1" dirty="0" smtClean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选自</a:t>
            </a:r>
            <a:r>
              <a:rPr lang="en-US" altLang="zh-CN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儒林外史</a:t>
            </a:r>
            <a:r>
              <a:rPr lang="en-US" altLang="zh-CN" sz="24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129752"/>
            <a:ext cx="2277072" cy="22397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835696" y="1735504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小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360647" y="1456389"/>
            <a:ext cx="619059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汉语拼音" pitchFamily="34" charset="0"/>
              </a:rPr>
              <a:t>gǎ</a:t>
            </a:r>
            <a:endParaRPr lang="zh-CN" altLang="en-US" sz="2000" b="1" dirty="0">
              <a:latin typeface="汉语拼音" panose="020B0604020202020204"/>
              <a:ea typeface="汉语拼音" panose="020B0604020202020204"/>
              <a:cs typeface="汉语拼音" pitchFamily="3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570466" y="1462793"/>
            <a:ext cx="612883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汉语拼音" pitchFamily="34" charset="0"/>
              </a:rPr>
              <a:t>b</a:t>
            </a:r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Arial" panose="020B0604020202020204" pitchFamily="34" charset="0"/>
              </a:rPr>
              <a:t>àn</a:t>
            </a:r>
            <a:endParaRPr lang="zh-CN" altLang="en-US" sz="2000" b="1" dirty="0">
              <a:latin typeface="汉语拼音" panose="020B0604020202020204"/>
              <a:ea typeface="汉语拼音" panose="020B0604020202020204"/>
              <a:cs typeface="汉语拼音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359484" y="1463678"/>
            <a:ext cx="618426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汉语拼音" pitchFamily="34" charset="0"/>
              </a:rPr>
              <a:t>b</a:t>
            </a:r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Arial" panose="020B0604020202020204" pitchFamily="34" charset="0"/>
              </a:rPr>
              <a:t>ān</a:t>
            </a:r>
            <a:endParaRPr lang="zh-CN" altLang="en-US" sz="2000" b="1" dirty="0">
              <a:latin typeface="汉语拼音" panose="020B0604020202020204"/>
              <a:ea typeface="汉语拼音" panose="020B0604020202020204"/>
              <a:cs typeface="汉语拼音" pitchFamily="34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901596" y="1437209"/>
            <a:ext cx="651739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汉语拼音" pitchFamily="34" charset="0"/>
              </a:rPr>
              <a:t>w</a:t>
            </a:r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Arial" panose="020B0604020202020204" pitchFamily="34" charset="0"/>
              </a:rPr>
              <a:t>àn</a:t>
            </a:r>
            <a:endParaRPr lang="zh-CN" altLang="en-US" sz="2000" b="1" dirty="0">
              <a:latin typeface="汉语拼音" panose="020B0604020202020204"/>
              <a:ea typeface="汉语拼音" panose="020B0604020202020204"/>
              <a:cs typeface="汉语拼音" pitchFamily="34" charset="0"/>
            </a:endParaRPr>
          </a:p>
        </p:txBody>
      </p:sp>
      <p:sp>
        <p:nvSpPr>
          <p:cNvPr id="33" name="文本框 14">
            <a:hlinkClick r:id="rId1" action="ppaction://hlinkfile"/>
          </p:cNvPr>
          <p:cNvSpPr txBox="1"/>
          <p:nvPr/>
        </p:nvSpPr>
        <p:spPr>
          <a:xfrm>
            <a:off x="653667" y="422324"/>
            <a:ext cx="4033837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3200" b="1" dirty="0">
                <a:solidFill>
                  <a:srgbClr val="875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朗读课文 扫清障碍</a:t>
            </a:r>
            <a:endParaRPr lang="zh-CN" altLang="en-US" sz="3200" b="1" dirty="0">
              <a:solidFill>
                <a:srgbClr val="87500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018" y="603851"/>
            <a:ext cx="351070" cy="380165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57708">
            <a:off x="4408959" y="550061"/>
            <a:ext cx="335134" cy="472337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41" y="489080"/>
            <a:ext cx="366860" cy="456339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2270513" y="1735504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嘎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715938" y="1733630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子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808919" y="1741544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揪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19777" y="1741543"/>
            <a:ext cx="1008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耳朵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88982" y="1754797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扳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927570" y="1770951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腕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475132" y="1770951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手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323528" y="3010232"/>
            <a:ext cx="627515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汉语拼音" pitchFamily="34" charset="0"/>
              </a:rPr>
              <a:t>zh</a:t>
            </a:r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Arial" panose="020B0604020202020204" pitchFamily="34" charset="0"/>
              </a:rPr>
              <a:t>ù</a:t>
            </a:r>
            <a:endParaRPr lang="zh-CN" altLang="en-US" sz="2000" b="1" dirty="0">
              <a:latin typeface="汉语拼音" panose="020B0604020202020204"/>
              <a:ea typeface="汉语拼音" panose="020B0604020202020204"/>
              <a:cs typeface="汉语拼音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54405" y="3340855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铸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93027" y="3340855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造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1642523" y="2984243"/>
            <a:ext cx="869879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汉语拼音" pitchFamily="34" charset="0"/>
              </a:rPr>
              <a:t>qu</a:t>
            </a:r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Arial" panose="020B0604020202020204" pitchFamily="34" charset="0"/>
              </a:rPr>
              <a:t>án</a:t>
            </a:r>
            <a:endParaRPr lang="zh-CN" altLang="en-US" sz="2000" b="1" dirty="0">
              <a:latin typeface="汉语拼音" panose="020B0604020202020204"/>
              <a:ea typeface="汉语拼音" panose="020B0604020202020204"/>
              <a:cs typeface="汉语拼音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19672" y="3340855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颧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133035" y="3340855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骨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997569" y="1758570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住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2885192" y="3006538"/>
            <a:ext cx="448790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汉语拼音" pitchFamily="34" charset="0"/>
              </a:rPr>
              <a:t>b</a:t>
            </a:r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Arial" panose="020B0604020202020204" pitchFamily="34" charset="0"/>
              </a:rPr>
              <a:t>ā</a:t>
            </a:r>
            <a:endParaRPr lang="zh-CN" altLang="en-US" sz="2000" b="1" dirty="0">
              <a:latin typeface="汉语拼音" panose="020B0604020202020204"/>
              <a:ea typeface="汉语拼音" panose="020B0604020202020204"/>
              <a:cs typeface="汉语拼音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43808" y="3340855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疤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52557" y="3340855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痕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5472361" y="3006538"/>
            <a:ext cx="521623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汉语拼音" pitchFamily="34" charset="0"/>
              </a:rPr>
              <a:t>zh</a:t>
            </a:r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Arial" panose="020B0604020202020204" pitchFamily="34" charset="0"/>
              </a:rPr>
              <a:t>í</a:t>
            </a:r>
            <a:endParaRPr lang="zh-CN" altLang="en-US" sz="2000" b="1" dirty="0">
              <a:latin typeface="汉语拼音" panose="020B0604020202020204"/>
              <a:ea typeface="汉语拼音" panose="020B0604020202020204"/>
              <a:cs typeface="汉语拼音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944351" y="3340855"/>
            <a:ext cx="14205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严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监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生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7670895" y="2984243"/>
            <a:ext cx="717529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汉语拼音" pitchFamily="34" charset="0"/>
              </a:rPr>
              <a:t>k</a:t>
            </a:r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Arial" panose="020B0604020202020204" pitchFamily="34" charset="0"/>
              </a:rPr>
              <a:t>āi</a:t>
            </a:r>
            <a:endParaRPr lang="zh-CN" altLang="en-US" sz="2000" b="1" dirty="0">
              <a:latin typeface="汉语拼音" panose="020B0604020202020204"/>
              <a:ea typeface="汉语拼音" panose="020B0604020202020204"/>
              <a:cs typeface="汉语拼音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38196" y="3340855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侄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47570" y="3340199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子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67544" y="1510576"/>
            <a:ext cx="1159241" cy="438582"/>
            <a:chOff x="467544" y="1510576"/>
            <a:chExt cx="1159241" cy="438582"/>
          </a:xfrm>
        </p:grpSpPr>
        <p:sp>
          <p:nvSpPr>
            <p:cNvPr id="30" name="TextBox 11"/>
            <p:cNvSpPr txBox="1">
              <a:spLocks noChangeArrowheads="1"/>
            </p:cNvSpPr>
            <p:nvPr/>
          </p:nvSpPr>
          <p:spPr bwMode="auto">
            <a:xfrm>
              <a:off x="505294" y="1510576"/>
              <a:ext cx="1121491" cy="438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8580" tIns="34290" rIns="68580" bIns="34290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b="1" dirty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楷体" panose="02010609060101010101" pitchFamily="49" charset="-122"/>
                  <a:ea typeface="楷体" panose="02010609060101010101" pitchFamily="49" charset="-122"/>
                </a:rPr>
                <a:t>我会认</a:t>
              </a:r>
              <a:endParaRPr lang="zh-CN" altLang="en-US" sz="24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1547664" y="1563638"/>
              <a:ext cx="36000" cy="324000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1" name="矩形 60"/>
            <p:cNvSpPr/>
            <p:nvPr/>
          </p:nvSpPr>
          <p:spPr>
            <a:xfrm>
              <a:off x="467544" y="1563638"/>
              <a:ext cx="36000" cy="324000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62" name="TextBox 40"/>
          <p:cNvSpPr txBox="1"/>
          <p:nvPr/>
        </p:nvSpPr>
        <p:spPr>
          <a:xfrm>
            <a:off x="6795900" y="1754797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倒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3" name="TextBox 39"/>
          <p:cNvSpPr txBox="1"/>
          <p:nvPr/>
        </p:nvSpPr>
        <p:spPr>
          <a:xfrm>
            <a:off x="3512775" y="1770951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绊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4" name="TextBox 58"/>
          <p:cNvSpPr txBox="1"/>
          <p:nvPr/>
        </p:nvSpPr>
        <p:spPr>
          <a:xfrm>
            <a:off x="6930573" y="3340855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痰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5" name="TextBox 59"/>
          <p:cNvSpPr txBox="1"/>
          <p:nvPr/>
        </p:nvSpPr>
        <p:spPr>
          <a:xfrm>
            <a:off x="6497581" y="3339543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吐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6" name="TextBox 58"/>
          <p:cNvSpPr txBox="1"/>
          <p:nvPr/>
        </p:nvSpPr>
        <p:spPr>
          <a:xfrm>
            <a:off x="8007810" y="3340855"/>
            <a:ext cx="1008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眼泪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7" name="TextBox 59"/>
          <p:cNvSpPr txBox="1"/>
          <p:nvPr/>
        </p:nvSpPr>
        <p:spPr>
          <a:xfrm>
            <a:off x="7575762" y="3340855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揩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4850028" y="1475505"/>
            <a:ext cx="554727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汉语拼音" pitchFamily="34" charset="0"/>
              </a:rPr>
              <a:t>ji</a:t>
            </a:r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Arial" panose="020B0604020202020204" pitchFamily="34" charset="0"/>
              </a:rPr>
              <a:t>ū</a:t>
            </a:r>
            <a:endParaRPr lang="zh-CN" altLang="en-US" sz="2000" b="1" dirty="0">
              <a:latin typeface="汉语拼音" panose="020B0604020202020204"/>
              <a:ea typeface="汉语拼音" panose="020B0604020202020204"/>
              <a:cs typeface="汉语拼音" pitchFamily="34" charset="0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4351954" y="2963829"/>
            <a:ext cx="783229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Arial" panose="020B0604020202020204" pitchFamily="34" charset="0"/>
              </a:rPr>
              <a:t>jiàn</a:t>
            </a:r>
            <a:endParaRPr lang="zh-CN" altLang="en-US" sz="2000" b="1" dirty="0">
              <a:latin typeface="汉语拼音" panose="020B0604020202020204"/>
              <a:ea typeface="汉语拼音" panose="020B0604020202020204"/>
              <a:cs typeface="汉语拼音" pitchFamily="34" charset="0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6918966" y="3006538"/>
            <a:ext cx="677370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汉语拼音" pitchFamily="34" charset="0"/>
              </a:rPr>
              <a:t>t</a:t>
            </a:r>
            <a:r>
              <a:rPr lang="en-US" altLang="zh-CN" sz="2000" b="1" dirty="0" err="1" smtClean="0">
                <a:latin typeface="汉语拼音" panose="020B0604020202020204"/>
                <a:ea typeface="汉语拼音" panose="020B0604020202020204"/>
                <a:cs typeface="Arial" panose="020B0604020202020204" pitchFamily="34" charset="0"/>
              </a:rPr>
              <a:t>án</a:t>
            </a:r>
            <a:endParaRPr lang="zh-CN" altLang="en-US" sz="2000" b="1" dirty="0">
              <a:latin typeface="汉语拼音" panose="020B0604020202020204"/>
              <a:ea typeface="汉语拼音" panose="020B0604020202020204"/>
              <a:cs typeface="汉语拼音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6" grpId="0"/>
      <p:bldP spid="26" grpId="1"/>
      <p:bldP spid="28" grpId="0"/>
      <p:bldP spid="28" grpId="1"/>
      <p:bldP spid="29" grpId="0"/>
      <p:bldP spid="29" grpId="1"/>
      <p:bldP spid="46" grpId="0"/>
      <p:bldP spid="46" grpId="1"/>
      <p:bldP spid="49" grpId="0"/>
      <p:bldP spid="49" grpId="1"/>
      <p:bldP spid="43" grpId="0"/>
      <p:bldP spid="43" grpId="1"/>
      <p:bldP spid="55" grpId="0"/>
      <p:bldP spid="55" grpId="1"/>
      <p:bldP spid="58" grpId="0"/>
      <p:bldP spid="58" grpId="1"/>
      <p:bldP spid="68" grpId="0"/>
      <p:bldP spid="68" grpId="1"/>
      <p:bldP spid="69" grpId="0"/>
      <p:bldP spid="69" grpId="1"/>
      <p:bldP spid="70" grpId="0"/>
      <p:bldP spid="7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图片 7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57708">
            <a:off x="1385169" y="556111"/>
            <a:ext cx="335134" cy="472337"/>
          </a:xfrm>
          <a:prstGeom prst="rect">
            <a:avLst/>
          </a:prstGeom>
        </p:spPr>
      </p:pic>
      <p:grpSp>
        <p:nvGrpSpPr>
          <p:cNvPr id="83" name="组合 82"/>
          <p:cNvGrpSpPr/>
          <p:nvPr/>
        </p:nvGrpSpPr>
        <p:grpSpPr>
          <a:xfrm>
            <a:off x="200761" y="572988"/>
            <a:ext cx="1159241" cy="438582"/>
            <a:chOff x="467544" y="1510576"/>
            <a:chExt cx="1159241" cy="438582"/>
          </a:xfrm>
        </p:grpSpPr>
        <p:sp>
          <p:nvSpPr>
            <p:cNvPr id="84" name="TextBox 11">
              <a:hlinkClick r:id="rId2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505294" y="1510576"/>
              <a:ext cx="1121491" cy="438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8580" tIns="34290" rIns="68580" bIns="34290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b="1" dirty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楷体" panose="02010609060101010101" pitchFamily="49" charset="-122"/>
                  <a:ea typeface="楷体" panose="02010609060101010101" pitchFamily="49" charset="-122"/>
                </a:rPr>
                <a:t>我</a:t>
              </a: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楷体" panose="02010609060101010101" pitchFamily="49" charset="-122"/>
                  <a:ea typeface="楷体" panose="02010609060101010101" pitchFamily="49" charset="-122"/>
                </a:rPr>
                <a:t>会写</a:t>
              </a:r>
              <a:endParaRPr lang="zh-CN" altLang="en-US" sz="24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85" name="矩形 84"/>
            <p:cNvSpPr/>
            <p:nvPr/>
          </p:nvSpPr>
          <p:spPr>
            <a:xfrm>
              <a:off x="1547664" y="1563638"/>
              <a:ext cx="36000" cy="324000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467544" y="1563638"/>
              <a:ext cx="36000" cy="324000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41" name="文本框 64"/>
          <p:cNvSpPr txBox="1"/>
          <p:nvPr/>
        </p:nvSpPr>
        <p:spPr>
          <a:xfrm>
            <a:off x="236123" y="3386519"/>
            <a:ext cx="608489" cy="1084912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eaLnBrk="1" hangingPunct="1"/>
            <a:r>
              <a:rPr lang="zh-CN" altLang="en-US" sz="6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腕</a:t>
            </a:r>
            <a:endParaRPr lang="en-US" altLang="zh-CN" sz="6600" b="1" dirty="0" err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2" name="文本框 64"/>
          <p:cNvSpPr txBox="1"/>
          <p:nvPr/>
        </p:nvSpPr>
        <p:spPr>
          <a:xfrm>
            <a:off x="1364826" y="3386519"/>
            <a:ext cx="999303" cy="1084912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/>
            <a:r>
              <a:rPr lang="zh-CN" altLang="en-US" sz="6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剃</a:t>
            </a:r>
            <a:endParaRPr lang="zh-CN" altLang="en-US" sz="66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3" name="文本框 64"/>
          <p:cNvSpPr txBox="1"/>
          <p:nvPr/>
        </p:nvSpPr>
        <p:spPr>
          <a:xfrm>
            <a:off x="2446375" y="3386519"/>
            <a:ext cx="944527" cy="1084912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/>
            <a:r>
              <a:rPr lang="zh-CN" altLang="en-US" sz="6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腮</a:t>
            </a:r>
            <a:endParaRPr lang="zh-CN" altLang="en-US" sz="66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4" name="文本框 64"/>
          <p:cNvSpPr txBox="1"/>
          <p:nvPr/>
        </p:nvSpPr>
        <p:spPr>
          <a:xfrm>
            <a:off x="3530306" y="3386519"/>
            <a:ext cx="944527" cy="1084912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/>
            <a:r>
              <a:rPr lang="zh-CN" altLang="en-US" sz="6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疤</a:t>
            </a:r>
            <a:endParaRPr lang="zh-CN" altLang="en-US" sz="66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5" name="文本框 64"/>
          <p:cNvSpPr txBox="1"/>
          <p:nvPr/>
        </p:nvSpPr>
        <p:spPr>
          <a:xfrm>
            <a:off x="4637099" y="3386519"/>
            <a:ext cx="935477" cy="1084912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/>
            <a:r>
              <a:rPr lang="zh-CN" altLang="en-US" sz="6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监</a:t>
            </a:r>
            <a:endParaRPr lang="zh-CN" altLang="en-US" sz="66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2" name="文本框 64"/>
          <p:cNvSpPr txBox="1"/>
          <p:nvPr/>
        </p:nvSpPr>
        <p:spPr>
          <a:xfrm>
            <a:off x="5690546" y="3410729"/>
            <a:ext cx="944527" cy="1084912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/>
            <a:r>
              <a:rPr lang="zh-CN" altLang="en-US" sz="6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侄</a:t>
            </a:r>
            <a:endParaRPr lang="zh-CN" altLang="en-US" sz="66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3" name="文本框 64"/>
          <p:cNvSpPr txBox="1"/>
          <p:nvPr/>
        </p:nvSpPr>
        <p:spPr>
          <a:xfrm>
            <a:off x="6797339" y="3410729"/>
            <a:ext cx="935477" cy="1084912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/>
            <a:r>
              <a:rPr lang="zh-CN" altLang="en-US" sz="6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喉</a:t>
            </a:r>
            <a:endParaRPr lang="zh-CN" altLang="en-US" sz="66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2" name="文本框 64"/>
          <p:cNvSpPr txBox="1"/>
          <p:nvPr/>
        </p:nvSpPr>
        <p:spPr>
          <a:xfrm>
            <a:off x="7877459" y="3410729"/>
            <a:ext cx="935477" cy="1084912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/>
            <a:r>
              <a:rPr lang="zh-CN" altLang="en-US" sz="6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咙</a:t>
            </a:r>
            <a:endParaRPr lang="zh-CN" altLang="en-US" sz="66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7" name="矩形 176"/>
          <p:cNvSpPr/>
          <p:nvPr/>
        </p:nvSpPr>
        <p:spPr>
          <a:xfrm>
            <a:off x="925634" y="1026404"/>
            <a:ext cx="982070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汉语拼音" pitchFamily="34" charset="0"/>
              </a:rPr>
              <a:t>ji</a:t>
            </a:r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Arial" panose="020B0604020202020204" pitchFamily="34" charset="0"/>
              </a:rPr>
              <a:t>āo</a:t>
            </a:r>
            <a:endParaRPr lang="zh-CN" altLang="en-US" sz="3000" b="1" dirty="0">
              <a:latin typeface="汉语拼音" panose="020B0604020202020204"/>
              <a:ea typeface="宋体" panose="02010600030101010101" pitchFamily="2" charset="-122"/>
              <a:cs typeface="汉语拼音" pitchFamily="34" charset="0"/>
            </a:endParaRPr>
          </a:p>
        </p:txBody>
      </p:sp>
      <p:sp>
        <p:nvSpPr>
          <p:cNvPr id="178" name="矩形 177"/>
          <p:cNvSpPr/>
          <p:nvPr/>
        </p:nvSpPr>
        <p:spPr>
          <a:xfrm>
            <a:off x="1979712" y="1042438"/>
            <a:ext cx="982070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汉语拼音" pitchFamily="34" charset="0"/>
              </a:rPr>
              <a:t>l</a:t>
            </a:r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Arial" panose="020B0604020202020204" pitchFamily="34" charset="0"/>
              </a:rPr>
              <a:t>ǒu</a:t>
            </a:r>
            <a:endParaRPr lang="zh-CN" altLang="en-US" sz="3000" b="1" dirty="0">
              <a:latin typeface="汉语拼音" panose="020B0604020202020204"/>
              <a:ea typeface="宋体" panose="02010600030101010101" pitchFamily="2" charset="-122"/>
              <a:cs typeface="汉语拼音" pitchFamily="34" charset="0"/>
            </a:endParaRPr>
          </a:p>
        </p:txBody>
      </p:sp>
      <p:sp>
        <p:nvSpPr>
          <p:cNvPr id="179" name="矩形 178"/>
          <p:cNvSpPr/>
          <p:nvPr/>
        </p:nvSpPr>
        <p:spPr>
          <a:xfrm>
            <a:off x="2771800" y="1059582"/>
            <a:ext cx="1467137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汉语拼音" pitchFamily="34" charset="0"/>
              </a:rPr>
              <a:t>zh</a:t>
            </a:r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Arial" panose="020B0604020202020204" pitchFamily="34" charset="0"/>
              </a:rPr>
              <a:t>àng</a:t>
            </a:r>
            <a:endParaRPr lang="zh-CN" altLang="en-US" sz="3000" b="1" dirty="0">
              <a:latin typeface="汉语拼音" panose="020B0604020202020204"/>
              <a:ea typeface="宋体" panose="02010600030101010101" pitchFamily="2" charset="-122"/>
              <a:cs typeface="汉语拼音" pitchFamily="34" charset="0"/>
            </a:endParaRPr>
          </a:p>
        </p:txBody>
      </p:sp>
      <p:sp>
        <p:nvSpPr>
          <p:cNvPr id="180" name="矩形 179"/>
          <p:cNvSpPr/>
          <p:nvPr/>
        </p:nvSpPr>
        <p:spPr>
          <a:xfrm>
            <a:off x="4067944" y="1075616"/>
            <a:ext cx="982070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汉语拼音" pitchFamily="34" charset="0"/>
              </a:rPr>
              <a:t>bi</a:t>
            </a:r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Arial" panose="020B0604020202020204" pitchFamily="34" charset="0"/>
              </a:rPr>
              <a:t>ān</a:t>
            </a:r>
            <a:endParaRPr lang="zh-CN" altLang="en-US" sz="3000" b="1" dirty="0">
              <a:latin typeface="汉语拼音" panose="020B0604020202020204"/>
              <a:ea typeface="宋体" panose="02010600030101010101" pitchFamily="2" charset="-122"/>
              <a:cs typeface="汉语拼音" pitchFamily="34" charset="0"/>
            </a:endParaRPr>
          </a:p>
        </p:txBody>
      </p:sp>
      <p:sp>
        <p:nvSpPr>
          <p:cNvPr id="185" name="矩形 184"/>
          <p:cNvSpPr/>
          <p:nvPr/>
        </p:nvSpPr>
        <p:spPr>
          <a:xfrm>
            <a:off x="5341287" y="1059582"/>
            <a:ext cx="982070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汉语拼音" pitchFamily="34" charset="0"/>
              </a:rPr>
              <a:t>q</a:t>
            </a:r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Arial" panose="020B0604020202020204" pitchFamily="34" charset="0"/>
              </a:rPr>
              <a:t>ī</a:t>
            </a:r>
            <a:endParaRPr lang="zh-CN" altLang="en-US" sz="3000" b="1" dirty="0">
              <a:latin typeface="汉语拼音" panose="020B0604020202020204"/>
              <a:ea typeface="宋体" panose="02010600030101010101" pitchFamily="2" charset="-122"/>
              <a:cs typeface="汉语拼音" pitchFamily="34" charset="0"/>
            </a:endParaRPr>
          </a:p>
        </p:txBody>
      </p:sp>
      <p:sp>
        <p:nvSpPr>
          <p:cNvPr id="186" name="矩形 185"/>
          <p:cNvSpPr/>
          <p:nvPr/>
        </p:nvSpPr>
        <p:spPr>
          <a:xfrm>
            <a:off x="6297414" y="1099195"/>
            <a:ext cx="982070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汉语拼音" pitchFamily="34" charset="0"/>
              </a:rPr>
              <a:t>n</a:t>
            </a:r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Arial" panose="020B0604020202020204" pitchFamily="34" charset="0"/>
              </a:rPr>
              <a:t>áo</a:t>
            </a:r>
            <a:endParaRPr lang="zh-CN" altLang="en-US" sz="3000" b="1" dirty="0">
              <a:latin typeface="汉语拼音" panose="020B0604020202020204"/>
              <a:ea typeface="宋体" panose="02010600030101010101" pitchFamily="2" charset="-122"/>
              <a:cs typeface="汉语拼音" pitchFamily="34" charset="0"/>
            </a:endParaRPr>
          </a:p>
        </p:txBody>
      </p:sp>
      <p:sp>
        <p:nvSpPr>
          <p:cNvPr id="187" name="矩形 186"/>
          <p:cNvSpPr/>
          <p:nvPr/>
        </p:nvSpPr>
        <p:spPr>
          <a:xfrm>
            <a:off x="7381767" y="1080742"/>
            <a:ext cx="853844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汉语拼音" pitchFamily="34" charset="0"/>
              </a:rPr>
              <a:t>b</a:t>
            </a:r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Arial" panose="020B0604020202020204" pitchFamily="34" charset="0"/>
              </a:rPr>
              <a:t>ān</a:t>
            </a:r>
            <a:endParaRPr lang="zh-CN" altLang="en-US" sz="3000" b="1" dirty="0">
              <a:latin typeface="汉语拼音" panose="020B0604020202020204"/>
              <a:ea typeface="宋体" panose="02010600030101010101" pitchFamily="2" charset="-122"/>
              <a:cs typeface="汉语拼音" pitchFamily="34" charset="0"/>
            </a:endParaRPr>
          </a:p>
        </p:txBody>
      </p:sp>
      <p:sp>
        <p:nvSpPr>
          <p:cNvPr id="188" name="矩形 187"/>
          <p:cNvSpPr/>
          <p:nvPr/>
        </p:nvSpPr>
        <p:spPr>
          <a:xfrm>
            <a:off x="323528" y="2787774"/>
            <a:ext cx="982070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汉语拼音" pitchFamily="34" charset="0"/>
              </a:rPr>
              <a:t>w</a:t>
            </a:r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Arial" panose="020B0604020202020204" pitchFamily="34" charset="0"/>
              </a:rPr>
              <a:t>àn</a:t>
            </a:r>
            <a:endParaRPr lang="zh-CN" altLang="en-US" sz="3000" b="1" dirty="0">
              <a:latin typeface="汉语拼音" panose="020B0604020202020204"/>
              <a:ea typeface="宋体" panose="02010600030101010101" pitchFamily="2" charset="-122"/>
              <a:cs typeface="汉语拼音" pitchFamily="34" charset="0"/>
            </a:endParaRPr>
          </a:p>
        </p:txBody>
      </p:sp>
      <p:sp>
        <p:nvSpPr>
          <p:cNvPr id="189" name="矩形 188"/>
          <p:cNvSpPr/>
          <p:nvPr/>
        </p:nvSpPr>
        <p:spPr>
          <a:xfrm>
            <a:off x="1547664" y="2802189"/>
            <a:ext cx="775726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汉语拼音" pitchFamily="34" charset="0"/>
              </a:rPr>
              <a:t>t</a:t>
            </a:r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Arial" panose="020B0604020202020204" pitchFamily="34" charset="0"/>
              </a:rPr>
              <a:t>ì</a:t>
            </a:r>
            <a:endParaRPr lang="zh-CN" altLang="en-US" sz="3000" b="1" dirty="0">
              <a:latin typeface="汉语拼音" panose="020B0604020202020204"/>
              <a:ea typeface="宋体" panose="02010600030101010101" pitchFamily="2" charset="-122"/>
              <a:cs typeface="汉语拼音" pitchFamily="34" charset="0"/>
            </a:endParaRPr>
          </a:p>
        </p:txBody>
      </p:sp>
      <p:sp>
        <p:nvSpPr>
          <p:cNvPr id="190" name="矩形 189"/>
          <p:cNvSpPr/>
          <p:nvPr/>
        </p:nvSpPr>
        <p:spPr>
          <a:xfrm>
            <a:off x="2581818" y="2820952"/>
            <a:ext cx="982070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汉语拼音" pitchFamily="34" charset="0"/>
              </a:rPr>
              <a:t>s</a:t>
            </a:r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Arial" panose="020B0604020202020204" pitchFamily="34" charset="0"/>
              </a:rPr>
              <a:t>āi</a:t>
            </a:r>
            <a:endParaRPr lang="zh-CN" altLang="en-US" sz="3000" b="1" dirty="0">
              <a:latin typeface="汉语拼音" panose="020B0604020202020204"/>
              <a:ea typeface="宋体" panose="02010600030101010101" pitchFamily="2" charset="-122"/>
              <a:cs typeface="汉语拼音" pitchFamily="34" charset="0"/>
            </a:endParaRPr>
          </a:p>
        </p:txBody>
      </p:sp>
      <p:sp>
        <p:nvSpPr>
          <p:cNvPr id="191" name="矩形 190"/>
          <p:cNvSpPr/>
          <p:nvPr/>
        </p:nvSpPr>
        <p:spPr>
          <a:xfrm>
            <a:off x="3714813" y="2849228"/>
            <a:ext cx="674114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汉语拼音" pitchFamily="34" charset="0"/>
              </a:rPr>
              <a:t>b</a:t>
            </a:r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Arial" panose="020B0604020202020204" pitchFamily="34" charset="0"/>
              </a:rPr>
              <a:t>ā</a:t>
            </a:r>
            <a:endParaRPr lang="zh-CN" altLang="en-US" sz="3000" b="1" dirty="0">
              <a:latin typeface="汉语拼音" panose="020B0604020202020204"/>
              <a:ea typeface="宋体" panose="02010600030101010101" pitchFamily="2" charset="-122"/>
              <a:cs typeface="汉语拼音" pitchFamily="34" charset="0"/>
            </a:endParaRPr>
          </a:p>
        </p:txBody>
      </p:sp>
      <p:sp>
        <p:nvSpPr>
          <p:cNvPr id="192" name="矩形 191"/>
          <p:cNvSpPr/>
          <p:nvPr/>
        </p:nvSpPr>
        <p:spPr>
          <a:xfrm>
            <a:off x="4716016" y="2820952"/>
            <a:ext cx="982070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汉语拼音" pitchFamily="34" charset="0"/>
              </a:rPr>
              <a:t>ji</a:t>
            </a:r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Arial" panose="020B0604020202020204" pitchFamily="34" charset="0"/>
              </a:rPr>
              <a:t>àn</a:t>
            </a:r>
            <a:endParaRPr lang="zh-CN" altLang="en-US" sz="3000" b="1" dirty="0">
              <a:latin typeface="汉语拼音" panose="020B0604020202020204"/>
              <a:ea typeface="宋体" panose="02010600030101010101" pitchFamily="2" charset="-122"/>
              <a:cs typeface="汉语拼音" pitchFamily="34" charset="0"/>
            </a:endParaRPr>
          </a:p>
        </p:txBody>
      </p:sp>
      <p:sp>
        <p:nvSpPr>
          <p:cNvPr id="193" name="矩形 192"/>
          <p:cNvSpPr/>
          <p:nvPr/>
        </p:nvSpPr>
        <p:spPr>
          <a:xfrm>
            <a:off x="5796136" y="2838096"/>
            <a:ext cx="982070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汉语拼音" pitchFamily="34" charset="0"/>
              </a:rPr>
              <a:t>zh</a:t>
            </a:r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Arial" panose="020B0604020202020204" pitchFamily="34" charset="0"/>
              </a:rPr>
              <a:t>í</a:t>
            </a:r>
            <a:endParaRPr lang="zh-CN" altLang="en-US" sz="3000" b="1" dirty="0">
              <a:latin typeface="汉语拼音" panose="020B0604020202020204"/>
              <a:ea typeface="宋体" panose="02010600030101010101" pitchFamily="2" charset="-122"/>
              <a:cs typeface="汉语拼音" pitchFamily="34" charset="0"/>
            </a:endParaRPr>
          </a:p>
        </p:txBody>
      </p:sp>
      <p:sp>
        <p:nvSpPr>
          <p:cNvPr id="194" name="矩形 193"/>
          <p:cNvSpPr/>
          <p:nvPr/>
        </p:nvSpPr>
        <p:spPr>
          <a:xfrm>
            <a:off x="6855618" y="2849228"/>
            <a:ext cx="863269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汉语拼音" pitchFamily="34" charset="0"/>
              </a:rPr>
              <a:t>h</a:t>
            </a:r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Arial" panose="020B0604020202020204" pitchFamily="34" charset="0"/>
              </a:rPr>
              <a:t>óu</a:t>
            </a:r>
            <a:endParaRPr lang="zh-CN" altLang="en-US" sz="3000" b="1" dirty="0">
              <a:latin typeface="汉语拼音" panose="020B0604020202020204"/>
              <a:ea typeface="宋体" panose="02010600030101010101" pitchFamily="2" charset="-122"/>
              <a:cs typeface="汉语拼音" pitchFamily="34" charset="0"/>
            </a:endParaRPr>
          </a:p>
        </p:txBody>
      </p:sp>
      <p:sp>
        <p:nvSpPr>
          <p:cNvPr id="195" name="矩形 194"/>
          <p:cNvSpPr/>
          <p:nvPr/>
        </p:nvSpPr>
        <p:spPr>
          <a:xfrm>
            <a:off x="7884368" y="2859782"/>
            <a:ext cx="1108983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汉语拼音" pitchFamily="34" charset="0"/>
              </a:rPr>
              <a:t>l</a:t>
            </a:r>
            <a:r>
              <a:rPr lang="en-US" altLang="zh-CN" sz="3000" b="1" dirty="0" err="1" smtClean="0">
                <a:latin typeface="汉语拼音" panose="020B0604020202020204"/>
                <a:ea typeface="宋体" panose="02010600030101010101" pitchFamily="2" charset="-122"/>
                <a:cs typeface="Arial" panose="020B0604020202020204" pitchFamily="34" charset="0"/>
              </a:rPr>
              <a:t>óng</a:t>
            </a:r>
            <a:endParaRPr lang="zh-CN" altLang="en-US" sz="3000" b="1" dirty="0">
              <a:latin typeface="汉语拼音" panose="020B0604020202020204"/>
              <a:ea typeface="宋体" panose="02010600030101010101" pitchFamily="2" charset="-122"/>
              <a:cs typeface="汉语拼音" pitchFamily="34" charset="0"/>
            </a:endParaRPr>
          </a:p>
        </p:txBody>
      </p:sp>
      <p:grpSp>
        <p:nvGrpSpPr>
          <p:cNvPr id="196" name="组合 7"/>
          <p:cNvGrpSpPr/>
          <p:nvPr/>
        </p:nvGrpSpPr>
        <p:grpSpPr>
          <a:xfrm>
            <a:off x="755576" y="1630110"/>
            <a:ext cx="1029163" cy="1085656"/>
            <a:chOff x="2437" y="2032"/>
            <a:chExt cx="1244" cy="1264"/>
          </a:xfrm>
        </p:grpSpPr>
        <p:sp>
          <p:nvSpPr>
            <p:cNvPr id="197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198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199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</p:grpSp>
      <p:grpSp>
        <p:nvGrpSpPr>
          <p:cNvPr id="200" name="组合 7"/>
          <p:cNvGrpSpPr/>
          <p:nvPr/>
        </p:nvGrpSpPr>
        <p:grpSpPr>
          <a:xfrm>
            <a:off x="1835696" y="1635646"/>
            <a:ext cx="1029163" cy="1085656"/>
            <a:chOff x="2437" y="2032"/>
            <a:chExt cx="1244" cy="1264"/>
          </a:xfrm>
        </p:grpSpPr>
        <p:sp>
          <p:nvSpPr>
            <p:cNvPr id="201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02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03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</p:grpSp>
      <p:grpSp>
        <p:nvGrpSpPr>
          <p:cNvPr id="204" name="组合 7"/>
          <p:cNvGrpSpPr/>
          <p:nvPr/>
        </p:nvGrpSpPr>
        <p:grpSpPr>
          <a:xfrm>
            <a:off x="2932158" y="1635646"/>
            <a:ext cx="1029163" cy="1085656"/>
            <a:chOff x="2437" y="2032"/>
            <a:chExt cx="1244" cy="1264"/>
          </a:xfrm>
        </p:grpSpPr>
        <p:sp>
          <p:nvSpPr>
            <p:cNvPr id="205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06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07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</p:grpSp>
      <p:grpSp>
        <p:nvGrpSpPr>
          <p:cNvPr id="208" name="组合 7"/>
          <p:cNvGrpSpPr/>
          <p:nvPr/>
        </p:nvGrpSpPr>
        <p:grpSpPr>
          <a:xfrm>
            <a:off x="4012278" y="1641182"/>
            <a:ext cx="1029163" cy="1085656"/>
            <a:chOff x="2437" y="2032"/>
            <a:chExt cx="1244" cy="1264"/>
          </a:xfrm>
        </p:grpSpPr>
        <p:sp>
          <p:nvSpPr>
            <p:cNvPr id="209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10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11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</p:grpSp>
      <p:grpSp>
        <p:nvGrpSpPr>
          <p:cNvPr id="212" name="组合 7"/>
          <p:cNvGrpSpPr/>
          <p:nvPr/>
        </p:nvGrpSpPr>
        <p:grpSpPr>
          <a:xfrm>
            <a:off x="5113449" y="1635646"/>
            <a:ext cx="1029163" cy="1085656"/>
            <a:chOff x="2437" y="2032"/>
            <a:chExt cx="1244" cy="1264"/>
          </a:xfrm>
        </p:grpSpPr>
        <p:sp>
          <p:nvSpPr>
            <p:cNvPr id="213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14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15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</p:grpSp>
      <p:grpSp>
        <p:nvGrpSpPr>
          <p:cNvPr id="216" name="组合 7"/>
          <p:cNvGrpSpPr/>
          <p:nvPr/>
        </p:nvGrpSpPr>
        <p:grpSpPr>
          <a:xfrm>
            <a:off x="6193569" y="1641182"/>
            <a:ext cx="1029163" cy="1085656"/>
            <a:chOff x="2437" y="2032"/>
            <a:chExt cx="1244" cy="1264"/>
          </a:xfrm>
        </p:grpSpPr>
        <p:sp>
          <p:nvSpPr>
            <p:cNvPr id="217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18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19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</p:grpSp>
      <p:grpSp>
        <p:nvGrpSpPr>
          <p:cNvPr id="220" name="组合 7"/>
          <p:cNvGrpSpPr/>
          <p:nvPr/>
        </p:nvGrpSpPr>
        <p:grpSpPr>
          <a:xfrm>
            <a:off x="7287253" y="1635646"/>
            <a:ext cx="1029163" cy="1074584"/>
            <a:chOff x="2437" y="2032"/>
            <a:chExt cx="1244" cy="1264"/>
          </a:xfrm>
        </p:grpSpPr>
        <p:sp>
          <p:nvSpPr>
            <p:cNvPr id="221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22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23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224" name="文本框 64"/>
          <p:cNvSpPr txBox="1"/>
          <p:nvPr/>
        </p:nvSpPr>
        <p:spPr>
          <a:xfrm>
            <a:off x="827584" y="1514311"/>
            <a:ext cx="608489" cy="1084912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eaLnBrk="1" hangingPunct="1"/>
            <a:r>
              <a:rPr lang="zh-CN" altLang="en-US" sz="6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跤</a:t>
            </a:r>
            <a:endParaRPr lang="en-US" altLang="zh-CN" sz="6600" b="1" dirty="0" err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5" name="文本框 64"/>
          <p:cNvSpPr txBox="1"/>
          <p:nvPr/>
        </p:nvSpPr>
        <p:spPr>
          <a:xfrm>
            <a:off x="1868882" y="1561202"/>
            <a:ext cx="999303" cy="1084912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/>
            <a:r>
              <a:rPr lang="zh-CN" altLang="en-US" sz="6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搂</a:t>
            </a:r>
            <a:endParaRPr lang="zh-CN" altLang="en-US" sz="66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6" name="文本框 64"/>
          <p:cNvSpPr txBox="1"/>
          <p:nvPr/>
        </p:nvSpPr>
        <p:spPr>
          <a:xfrm>
            <a:off x="2915816" y="1561202"/>
            <a:ext cx="944527" cy="1084912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/>
            <a:r>
              <a:rPr lang="zh-CN" altLang="en-US" sz="6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仗</a:t>
            </a:r>
            <a:endParaRPr lang="zh-CN" altLang="en-US" sz="66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7" name="文本框 64"/>
          <p:cNvSpPr txBox="1"/>
          <p:nvPr/>
        </p:nvSpPr>
        <p:spPr>
          <a:xfrm>
            <a:off x="3999747" y="1561202"/>
            <a:ext cx="944527" cy="1084912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/>
            <a:r>
              <a:rPr lang="zh-CN" altLang="en-US" sz="6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鞭</a:t>
            </a:r>
            <a:endParaRPr lang="zh-CN" altLang="en-US" sz="66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8" name="文本框 64"/>
          <p:cNvSpPr txBox="1"/>
          <p:nvPr/>
        </p:nvSpPr>
        <p:spPr>
          <a:xfrm>
            <a:off x="5106540" y="1561202"/>
            <a:ext cx="935477" cy="1084912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/>
            <a:r>
              <a:rPr lang="zh-CN" altLang="en-US" sz="6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欺</a:t>
            </a:r>
            <a:endParaRPr lang="zh-CN" altLang="en-US" sz="66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9" name="文本框 64"/>
          <p:cNvSpPr txBox="1"/>
          <p:nvPr/>
        </p:nvSpPr>
        <p:spPr>
          <a:xfrm>
            <a:off x="6159987" y="1585412"/>
            <a:ext cx="944527" cy="1084912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/>
            <a:r>
              <a:rPr lang="zh-CN" altLang="en-US" sz="6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挠</a:t>
            </a:r>
            <a:endParaRPr lang="zh-CN" altLang="en-US" sz="66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0" name="文本框 64"/>
          <p:cNvSpPr txBox="1"/>
          <p:nvPr/>
        </p:nvSpPr>
        <p:spPr>
          <a:xfrm>
            <a:off x="7308931" y="1538521"/>
            <a:ext cx="935477" cy="11772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/>
            <a:r>
              <a:rPr lang="zh-CN" altLang="en-US" sz="7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扳</a:t>
            </a:r>
            <a:endParaRPr lang="zh-CN" altLang="en-US" sz="7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31" name="组合 7"/>
          <p:cNvGrpSpPr/>
          <p:nvPr/>
        </p:nvGrpSpPr>
        <p:grpSpPr>
          <a:xfrm>
            <a:off x="251520" y="3435846"/>
            <a:ext cx="1029163" cy="1085656"/>
            <a:chOff x="2437" y="2032"/>
            <a:chExt cx="1244" cy="1264"/>
          </a:xfrm>
        </p:grpSpPr>
        <p:sp>
          <p:nvSpPr>
            <p:cNvPr id="232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33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34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</p:grpSp>
      <p:grpSp>
        <p:nvGrpSpPr>
          <p:cNvPr id="235" name="组合 7"/>
          <p:cNvGrpSpPr/>
          <p:nvPr/>
        </p:nvGrpSpPr>
        <p:grpSpPr>
          <a:xfrm>
            <a:off x="1331640" y="3441382"/>
            <a:ext cx="1029163" cy="1085656"/>
            <a:chOff x="2437" y="2032"/>
            <a:chExt cx="1244" cy="1264"/>
          </a:xfrm>
        </p:grpSpPr>
        <p:sp>
          <p:nvSpPr>
            <p:cNvPr id="236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37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38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</p:grpSp>
      <p:grpSp>
        <p:nvGrpSpPr>
          <p:cNvPr id="239" name="组合 7"/>
          <p:cNvGrpSpPr/>
          <p:nvPr/>
        </p:nvGrpSpPr>
        <p:grpSpPr>
          <a:xfrm>
            <a:off x="2428102" y="3441382"/>
            <a:ext cx="1029163" cy="1085656"/>
            <a:chOff x="2437" y="2032"/>
            <a:chExt cx="1244" cy="1264"/>
          </a:xfrm>
        </p:grpSpPr>
        <p:sp>
          <p:nvSpPr>
            <p:cNvPr id="240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41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42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</p:grpSp>
      <p:grpSp>
        <p:nvGrpSpPr>
          <p:cNvPr id="243" name="组合 7"/>
          <p:cNvGrpSpPr/>
          <p:nvPr/>
        </p:nvGrpSpPr>
        <p:grpSpPr>
          <a:xfrm>
            <a:off x="3508222" y="3446918"/>
            <a:ext cx="1029163" cy="1085656"/>
            <a:chOff x="2437" y="2032"/>
            <a:chExt cx="1244" cy="1264"/>
          </a:xfrm>
        </p:grpSpPr>
        <p:sp>
          <p:nvSpPr>
            <p:cNvPr id="244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45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46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</p:grpSp>
      <p:grpSp>
        <p:nvGrpSpPr>
          <p:cNvPr id="247" name="组合 7"/>
          <p:cNvGrpSpPr/>
          <p:nvPr/>
        </p:nvGrpSpPr>
        <p:grpSpPr>
          <a:xfrm>
            <a:off x="4609393" y="3441382"/>
            <a:ext cx="1029163" cy="1085656"/>
            <a:chOff x="2437" y="2032"/>
            <a:chExt cx="1244" cy="1264"/>
          </a:xfrm>
        </p:grpSpPr>
        <p:sp>
          <p:nvSpPr>
            <p:cNvPr id="248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49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50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</p:grpSp>
      <p:grpSp>
        <p:nvGrpSpPr>
          <p:cNvPr id="251" name="组合 7"/>
          <p:cNvGrpSpPr/>
          <p:nvPr/>
        </p:nvGrpSpPr>
        <p:grpSpPr>
          <a:xfrm>
            <a:off x="5689513" y="3446918"/>
            <a:ext cx="1029163" cy="1085656"/>
            <a:chOff x="2437" y="2032"/>
            <a:chExt cx="1244" cy="1264"/>
          </a:xfrm>
        </p:grpSpPr>
        <p:sp>
          <p:nvSpPr>
            <p:cNvPr id="252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53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54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</p:grpSp>
      <p:grpSp>
        <p:nvGrpSpPr>
          <p:cNvPr id="255" name="组合 7"/>
          <p:cNvGrpSpPr/>
          <p:nvPr/>
        </p:nvGrpSpPr>
        <p:grpSpPr>
          <a:xfrm>
            <a:off x="6783197" y="3441382"/>
            <a:ext cx="1029163" cy="1074584"/>
            <a:chOff x="2437" y="2032"/>
            <a:chExt cx="1244" cy="1264"/>
          </a:xfrm>
        </p:grpSpPr>
        <p:sp>
          <p:nvSpPr>
            <p:cNvPr id="256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57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58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</p:grpSp>
      <p:grpSp>
        <p:nvGrpSpPr>
          <p:cNvPr id="259" name="组合 7"/>
          <p:cNvGrpSpPr/>
          <p:nvPr/>
        </p:nvGrpSpPr>
        <p:grpSpPr>
          <a:xfrm>
            <a:off x="7884368" y="3441382"/>
            <a:ext cx="1029163" cy="1074584"/>
            <a:chOff x="2437" y="2032"/>
            <a:chExt cx="1244" cy="1264"/>
          </a:xfrm>
        </p:grpSpPr>
        <p:sp>
          <p:nvSpPr>
            <p:cNvPr id="260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61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62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/>
      <p:bldP spid="177" grpId="1"/>
      <p:bldP spid="178" grpId="0"/>
      <p:bldP spid="178" grpId="1"/>
      <p:bldP spid="179" grpId="0"/>
      <p:bldP spid="179" grpId="1"/>
      <p:bldP spid="180" grpId="0"/>
      <p:bldP spid="180" grpId="1"/>
      <p:bldP spid="185" grpId="0"/>
      <p:bldP spid="185" grpId="1"/>
      <p:bldP spid="186" grpId="0"/>
      <p:bldP spid="186" grpId="1"/>
      <p:bldP spid="187" grpId="0"/>
      <p:bldP spid="187" grpId="1"/>
      <p:bldP spid="188" grpId="0"/>
      <p:bldP spid="188" grpId="1"/>
      <p:bldP spid="189" grpId="0"/>
      <p:bldP spid="189" grpId="1"/>
      <p:bldP spid="190" grpId="0"/>
      <p:bldP spid="190" grpId="1"/>
      <p:bldP spid="191" grpId="0"/>
      <p:bldP spid="191" grpId="1"/>
      <p:bldP spid="192" grpId="0"/>
      <p:bldP spid="192" grpId="1"/>
      <p:bldP spid="193" grpId="0"/>
      <p:bldP spid="193" grpId="1"/>
      <p:bldP spid="194" grpId="0"/>
      <p:bldP spid="194" grpId="1"/>
      <p:bldP spid="195" grpId="0"/>
      <p:bldP spid="19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430307" y="1853064"/>
            <a:ext cx="3150987" cy="2950934"/>
            <a:chOff x="224790" y="2000250"/>
            <a:chExt cx="2716273" cy="2492375"/>
          </a:xfrm>
        </p:grpSpPr>
        <p:pic>
          <p:nvPicPr>
            <p:cNvPr id="71" name="图片 70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790" y="2000250"/>
              <a:ext cx="2716273" cy="2492375"/>
            </a:xfrm>
            <a:prstGeom prst="rect">
              <a:avLst/>
            </a:prstGeom>
          </p:spPr>
        </p:pic>
        <p:sp>
          <p:nvSpPr>
            <p:cNvPr id="75" name="TextBox 74"/>
            <p:cNvSpPr txBox="1"/>
            <p:nvPr/>
          </p:nvSpPr>
          <p:spPr>
            <a:xfrm>
              <a:off x="778251" y="2418920"/>
              <a:ext cx="1687000" cy="4385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zh-CN" altLang="en-US" sz="2400" b="1" dirty="0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左右  结构</a:t>
              </a:r>
              <a:endPara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76" name="直接连接符 75"/>
            <p:cNvCxnSpPr/>
            <p:nvPr/>
          </p:nvCxnSpPr>
          <p:spPr>
            <a:xfrm>
              <a:off x="750741" y="2856311"/>
              <a:ext cx="1714512" cy="11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组合 3"/>
          <p:cNvGrpSpPr/>
          <p:nvPr/>
        </p:nvGrpSpPr>
        <p:grpSpPr>
          <a:xfrm>
            <a:off x="6586415" y="2136139"/>
            <a:ext cx="2005181" cy="2230854"/>
            <a:chOff x="5469255" y="2000250"/>
            <a:chExt cx="2428875" cy="2349500"/>
          </a:xfrm>
        </p:grpSpPr>
        <p:pic>
          <p:nvPicPr>
            <p:cNvPr id="74" name="图片 7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9255" y="2000250"/>
              <a:ext cx="2428875" cy="2349500"/>
            </a:xfrm>
            <a:prstGeom prst="rect">
              <a:avLst/>
            </a:prstGeom>
          </p:spPr>
        </p:pic>
        <p:sp>
          <p:nvSpPr>
            <p:cNvPr id="77" name="TextBox 76"/>
            <p:cNvSpPr txBox="1"/>
            <p:nvPr/>
          </p:nvSpPr>
          <p:spPr>
            <a:xfrm>
              <a:off x="5670793" y="2340735"/>
              <a:ext cx="1687000" cy="438583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zh-CN" altLang="en-US" sz="2400" b="1" dirty="0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上下  </a:t>
              </a:r>
              <a:r>
                <a:rPr lang="zh-CN" altLang="en-US" sz="2400" b="1" dirty="0" smtClean="0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结构</a:t>
              </a:r>
              <a:endPara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78" name="直接连接符 77"/>
            <p:cNvCxnSpPr/>
            <p:nvPr/>
          </p:nvCxnSpPr>
          <p:spPr>
            <a:xfrm>
              <a:off x="5670793" y="2857503"/>
              <a:ext cx="2081840" cy="84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合 1"/>
          <p:cNvGrpSpPr/>
          <p:nvPr/>
        </p:nvGrpSpPr>
        <p:grpSpPr>
          <a:xfrm>
            <a:off x="3960555" y="2608400"/>
            <a:ext cx="1857375" cy="1510774"/>
            <a:chOff x="3239135" y="2357120"/>
            <a:chExt cx="1857375" cy="2135505"/>
          </a:xfrm>
        </p:grpSpPr>
        <p:pic>
          <p:nvPicPr>
            <p:cNvPr id="72" name="图片 7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135" y="2357120"/>
              <a:ext cx="1857375" cy="2135505"/>
            </a:xfrm>
            <a:prstGeom prst="rect">
              <a:avLst/>
            </a:prstGeom>
          </p:spPr>
        </p:pic>
        <p:sp>
          <p:nvSpPr>
            <p:cNvPr id="92" name="TextBox 91"/>
            <p:cNvSpPr txBox="1"/>
            <p:nvPr/>
          </p:nvSpPr>
          <p:spPr>
            <a:xfrm>
              <a:off x="3239537" y="2704989"/>
              <a:ext cx="1840889" cy="4385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半包围 结构</a:t>
              </a:r>
              <a:endPara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93" name="直接连接符 92"/>
            <p:cNvCxnSpPr/>
            <p:nvPr/>
          </p:nvCxnSpPr>
          <p:spPr>
            <a:xfrm>
              <a:off x="3280410" y="3266246"/>
              <a:ext cx="1660934" cy="1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3" name="图片 72" descr="图片7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2538" y="428610"/>
            <a:ext cx="2804425" cy="750099"/>
          </a:xfrm>
          <a:prstGeom prst="rect">
            <a:avLst/>
          </a:prstGeom>
        </p:spPr>
      </p:pic>
      <p:sp>
        <p:nvSpPr>
          <p:cNvPr id="79" name="TextBox 78"/>
          <p:cNvSpPr txBox="1"/>
          <p:nvPr/>
        </p:nvSpPr>
        <p:spPr>
          <a:xfrm>
            <a:off x="214282" y="1162684"/>
            <a:ext cx="60176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跤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428728" y="1162684"/>
            <a:ext cx="60176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仗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85786" y="1162684"/>
            <a:ext cx="60176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搂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851914" y="1162684"/>
            <a:ext cx="60176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扳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034364" y="1156414"/>
            <a:ext cx="60176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疤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616157" y="1156414"/>
            <a:ext cx="60176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监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994922" y="1162684"/>
            <a:ext cx="60176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剃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188231" y="1156414"/>
            <a:ext cx="60176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侄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071670" y="1162684"/>
            <a:ext cx="60176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鞭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708906" y="1162684"/>
            <a:ext cx="60176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欺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423418" y="1162684"/>
            <a:ext cx="60176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腕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280410" y="1162684"/>
            <a:ext cx="60176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挠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760305" y="1136720"/>
            <a:ext cx="60176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喉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4" name="TextBox 19"/>
          <p:cNvSpPr txBox="1"/>
          <p:nvPr/>
        </p:nvSpPr>
        <p:spPr>
          <a:xfrm>
            <a:off x="5478478" y="1146174"/>
            <a:ext cx="60176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腮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5" name="TextBox 29"/>
          <p:cNvSpPr txBox="1"/>
          <p:nvPr/>
        </p:nvSpPr>
        <p:spPr>
          <a:xfrm>
            <a:off x="8290712" y="1150144"/>
            <a:ext cx="60176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咙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1.81846E-6 L 0.05 0.339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16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2.46914E-7 L 0.04531 0.339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7" y="169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46914E-7 L 0.0382 0.3395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0" y="169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46914E-7 L 0.02639 0.3395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9" y="169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46914E-7 L -0.23593 0.4376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06" y="218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46914E-7 L -0.23455 0.4376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36" y="218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81846E-6 L -0.2375 0.4377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75" y="21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46914E-7 L -0.23524 0.4376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71" y="218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46914E-7 L -0.49305 0.5354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53" y="2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-0.49479 0.5385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40" y="269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81481E-6 L -0.1566 0.410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30" y="205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81481E-6 L 0.0665 0.39691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198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81481E-6 L -0.61823 0.53672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20" y="268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8148E-6 L -0.62552 0.54043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85" y="270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7931E-6 L -0.62066 0.5378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42" y="268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4" grpId="0"/>
      <p:bldP spid="95" grpId="0"/>
    </p:bldLst>
  </p:timing>
</p:sld>
</file>

<file path=ppt/theme/theme1.xml><?xml version="1.0" encoding="utf-8"?>
<a:theme xmlns:a="http://schemas.openxmlformats.org/drawingml/2006/main" name="《七彩课堂》课件模板（新）">
  <a:themeElements>
    <a:clrScheme name="自定义 1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2B3C5"/>
      </a:accent1>
      <a:accent2>
        <a:srgbClr val="F07474"/>
      </a:accent2>
      <a:accent3>
        <a:srgbClr val="FFBF53"/>
      </a:accent3>
      <a:accent4>
        <a:srgbClr val="673B77"/>
      </a:accent4>
      <a:accent5>
        <a:srgbClr val="00B9FA"/>
      </a:accent5>
      <a:accent6>
        <a:srgbClr val="BECE37"/>
      </a:accent6>
      <a:hlink>
        <a:srgbClr val="B381D9"/>
      </a:hlink>
      <a:folHlink>
        <a:srgbClr val="800080"/>
      </a:folHlink>
    </a:clrScheme>
    <a:fontScheme name="自定义 3">
      <a:majorFont>
        <a:latin typeface="Impact"/>
        <a:ea typeface="微软雅黑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pFill/>
        <a:ln>
          <a:noFill/>
        </a:ln>
        <a:effectLst>
          <a:outerShdw blurRad="444500" dist="254000" dir="8100000" algn="tr" rotWithShape="0">
            <a:prstClr val="black">
              <a:alpha val="50000"/>
            </a:prstClr>
          </a:outerShdw>
        </a:effec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953</Words>
  <Application>WPS 演示</Application>
  <PresentationFormat>全屏显示(16:9)</PresentationFormat>
  <Paragraphs>260</Paragraphs>
  <Slides>15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33" baseType="lpstr">
      <vt:lpstr>Arial</vt:lpstr>
      <vt:lpstr>宋体</vt:lpstr>
      <vt:lpstr>Wingdings</vt:lpstr>
      <vt:lpstr>黑体</vt:lpstr>
      <vt:lpstr>楷体</vt:lpstr>
      <vt:lpstr>汉语拼音</vt:lpstr>
      <vt:lpstr>Segoe Print</vt:lpstr>
      <vt:lpstr>汉语拼音</vt:lpstr>
      <vt:lpstr>幼圆</vt:lpstr>
      <vt:lpstr>Times New Roman</vt:lpstr>
      <vt:lpstr>微软雅黑</vt:lpstr>
      <vt:lpstr>Arial Unicode MS</vt:lpstr>
      <vt:lpstr>Calibri</vt:lpstr>
      <vt:lpstr>华文楷体</vt:lpstr>
      <vt:lpstr>YouYuan</vt:lpstr>
      <vt:lpstr>Kaiti SC</vt:lpstr>
      <vt:lpstr>Xingkai SC</vt:lpstr>
      <vt:lpstr>《七彩课堂》课件模板（新）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3588.pptx</dc:title>
  <dc:creator/>
  <cp:lastModifiedBy>璐✨</cp:lastModifiedBy>
  <cp:revision>98</cp:revision>
  <dcterms:created xsi:type="dcterms:W3CDTF">2017-03-17T02:28:00Z</dcterms:created>
  <dcterms:modified xsi:type="dcterms:W3CDTF">2020-03-23T13:21:27Z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