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1064" r:id="rId3"/>
    <p:sldId id="1002" r:id="rId4"/>
    <p:sldId id="523" r:id="rId5"/>
    <p:sldId id="1054" r:id="rId7"/>
    <p:sldId id="1065" r:id="rId8"/>
    <p:sldId id="1066" r:id="rId9"/>
    <p:sldId id="632" r:id="rId10"/>
    <p:sldId id="1029" r:id="rId11"/>
    <p:sldId id="1019" r:id="rId12"/>
    <p:sldId id="1026" r:id="rId13"/>
    <p:sldId id="1023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BB"/>
    <a:srgbClr val="FFE5BA"/>
    <a:srgbClr val="FFFFCC"/>
    <a:srgbClr val="0000FF"/>
    <a:srgbClr val="FF6600"/>
    <a:srgbClr val="FF0000"/>
    <a:srgbClr val="0066CC"/>
    <a:srgbClr val="FF00FF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>
        <p:scale>
          <a:sx n="110" d="100"/>
          <a:sy n="110" d="100"/>
        </p:scale>
        <p:origin x="-372" y="-234"/>
      </p:cViewPr>
      <p:guideLst>
        <p:guide orient="horz" pos="3239"/>
        <p:guide pos="50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985DFE-7456-4E0C-AC7F-C4BD0E5E58F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7C1218-297B-43FB-BA35-4C277B81DA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/>
        </p:nvSpPr>
        <p:spPr>
          <a:xfrm>
            <a:off x="193237" y="6915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 </a:t>
            </a:r>
            <a:r>
              <a:rPr kumimoji="1" lang="zh-CN" altLang="en-US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金字塔</a:t>
            </a:r>
            <a:endParaRPr kumimoji="1" lang="zh-CN" altLang="en-US" sz="1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AutoShape 2" descr="https://timgsa.baidu.com/timg?image&amp;quality=80&amp;size=b9999_10000&amp;sec=1564899704184&amp;di=1d333089c548043c2b0f0a113ba6bc7f&amp;imgtype=0&amp;src=http%3A%2F%2Fpic1.nipic.com%2F2008-11-11%2F20081111192547409_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" y="3658195"/>
            <a:ext cx="90471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&#21315;&#21476;&#22855;&#35266;&#20043;&#22467;&#21450;&#37329;&#23383;&#22612;&#20043;&#35868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hyperlink" Target="&#19971;&#24425;&#20116;&#19979;&#35838;&#25991;&#26391;&#35835;20&#37329;&#23383;&#22612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3.bdstatic.com/70cFv8Sh_Q1YnxGkpoWK1HF6hhy/it/u=3230662757,1675909382&amp;fm=26&amp;gp=0.jp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6" y="411510"/>
            <a:ext cx="4824536" cy="35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2640" y="429994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点击图片   观看视频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899592" y="1343714"/>
            <a:ext cx="4176464" cy="162044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熠熠发光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形容光彩闪耀的样子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本文指金字塔在夕阳的照射下非常耀眼。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5696" y="3651870"/>
            <a:ext cx="5688632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这颗宝石在阳光的照射下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熠熠发光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1520" y="483518"/>
            <a:ext cx="1656184" cy="500137"/>
            <a:chOff x="251520" y="483518"/>
            <a:chExt cx="16561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87528" y="483518"/>
              <a:ext cx="162017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35696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1520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5" y="1005593"/>
            <a:ext cx="25503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899592" y="1250489"/>
            <a:ext cx="4176464" cy="136191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精湛：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精深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本文指古埃及人的造船技术很高超。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63688" y="3563352"/>
            <a:ext cx="576064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爸爸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精湛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的厨艺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让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人佩服。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87" y="911749"/>
            <a:ext cx="2448272" cy="203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2427734"/>
            <a:ext cx="777686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面对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这巍然屹立、闻名世界的金字塔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，我们不禁会问：这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一巨大的角锥形建筑物到底是凭什么举世闻名的？那就让我们走进金字塔，再来瞻仰这凝聚着古埃及人民智慧结晶的金字塔。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07" y="498376"/>
            <a:ext cx="30956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7" y="498376"/>
            <a:ext cx="30480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ouimg1.c-ctrip.com/target/100l070000002ipuyAD6B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b="9747"/>
          <a:stretch>
            <a:fillRect/>
          </a:stretch>
        </p:blipFill>
        <p:spPr bwMode="auto">
          <a:xfrm>
            <a:off x="-65540" y="0"/>
            <a:ext cx="92040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6356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1707654"/>
            <a:ext cx="5175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  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金字塔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65540" y="134511"/>
            <a:ext cx="3419871" cy="307777"/>
            <a:chOff x="-36512" y="134511"/>
            <a:chExt cx="2771799" cy="307777"/>
          </a:xfrm>
        </p:grpSpPr>
        <p:sp>
          <p:nvSpPr>
            <p:cNvPr id="7" name="矩形 6"/>
            <p:cNvSpPr/>
            <p:nvPr/>
          </p:nvSpPr>
          <p:spPr>
            <a:xfrm flipH="1">
              <a:off x="-36512" y="159510"/>
              <a:ext cx="2771799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1"/>
            <p:cNvSpPr txBox="1"/>
            <p:nvPr/>
          </p:nvSpPr>
          <p:spPr>
            <a:xfrm>
              <a:off x="46018" y="134511"/>
              <a:ext cx="1459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语文  五年级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下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册</a:t>
              </a:r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683567" y="555526"/>
            <a:ext cx="517062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u="sng" dirty="0" smtClean="0">
                <a:solidFill>
                  <a:schemeClr val="accent5"/>
                </a:solidFill>
                <a:ea typeface="黑体" panose="02010609060101010101" pitchFamily="49" charset="-122"/>
              </a:rPr>
              <a:t>穆青：</a:t>
            </a:r>
            <a:endParaRPr lang="en-US" altLang="zh-CN" sz="2800" b="1" u="sng" dirty="0">
              <a:solidFill>
                <a:schemeClr val="accent5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楷体" panose="02010609060101010101" pitchFamily="49" charset="-122"/>
              </a:rPr>
              <a:t>     （</a:t>
            </a:r>
            <a:r>
              <a:rPr lang="en-US" altLang="zh-CN" sz="2800" b="1" dirty="0" smtClean="0">
                <a:ea typeface="楷体" panose="02010609060101010101" pitchFamily="49" charset="-122"/>
              </a:rPr>
              <a:t>1921~2003</a:t>
            </a:r>
            <a:r>
              <a:rPr lang="zh-CN" altLang="en-US" sz="2800" b="1" dirty="0">
                <a:ea typeface="楷体" panose="02010609060101010101" pitchFamily="49" charset="-122"/>
              </a:rPr>
              <a:t>），新华通讯社原社长、当代著名</a:t>
            </a:r>
            <a:r>
              <a:rPr lang="zh-CN" altLang="en-US" sz="2800" b="1" dirty="0" smtClean="0">
                <a:ea typeface="楷体" panose="02010609060101010101" pitchFamily="49" charset="-122"/>
              </a:rPr>
              <a:t>新闻记者，</a:t>
            </a:r>
            <a:r>
              <a:rPr lang="zh-CN" altLang="en-US" sz="2800" b="1" dirty="0">
                <a:ea typeface="楷体" panose="02010609060101010101" pitchFamily="49" charset="-122"/>
              </a:rPr>
              <a:t>他的新闻作品、新闻主张和新闻实践，均为</a:t>
            </a:r>
            <a:r>
              <a:rPr lang="en-US" altLang="zh-CN" sz="2800" b="1" dirty="0"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ea typeface="楷体" panose="02010609060101010101" pitchFamily="49" charset="-122"/>
              </a:rPr>
              <a:t>世纪中国新闻史上不可或缺的重要</a:t>
            </a:r>
            <a:r>
              <a:rPr lang="zh-CN" altLang="en-US" sz="2800" b="1" dirty="0" smtClean="0">
                <a:ea typeface="楷体" panose="02010609060101010101" pitchFamily="49" charset="-122"/>
              </a:rPr>
              <a:t>部分。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3074" name="Picture 2" descr="https://p1.ssl.qhimg.com/t01e8b5d9babfbe3b0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4" y="794742"/>
            <a:ext cx="2476500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8430" y="122276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建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4500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年前，是古埃及法老（即国王）和王后的陵墓。陵墓是用巨大石块修砌成的方锥形建筑，因形似汉字“金”字，故译作“金字塔”。在古代埃及文中，金字塔是梯形分层的，因此又称作层级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金字塔，这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是一种高大的角锥体建筑物。金字塔是古代世界七大奇迹之一。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430" y="69954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金字塔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n1.itc.cn/img8/wb/smccloud/recom/2015/11/15/144757896930087604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2" y="-1"/>
            <a:ext cx="9153921" cy="51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android-wallpapers.25pp.com/20140605/0831/538fba8b0273512_900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" y="-1"/>
            <a:ext cx="915111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.gmw.cn/imghistory/attachement/jpg/site2/20131230/f04da226e54a142b4dc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ic.baike.soso.com/ugc/baikepic2/14626/20180913160007-1860978665_jpg_1280_820_122245.jpg/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04867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62097" y="2047353"/>
            <a:ext cx="98813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dèng</a:t>
            </a:r>
            <a:endParaRPr lang="zh-CN" altLang="en-US" sz="2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97152" y="2050708"/>
            <a:ext cx="68175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yì</a:t>
            </a:r>
            <a:endParaRPr lang="zh-CN" altLang="en-US" sz="2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02043" y="2041727"/>
            <a:ext cx="57281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kuì</a:t>
            </a:r>
            <a:endParaRPr lang="zh-CN" altLang="en-US" sz="2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07023" y="2033682"/>
            <a:ext cx="44599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yì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6478" y="3196529"/>
            <a:ext cx="1044647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āi</a:t>
            </a:r>
            <a:r>
              <a:rPr lang="en-US" altLang="zh-CN" sz="2000" b="1" dirty="0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fēi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3" name="文本框 14">
            <a:hlinkClick r:id="rId1" action="ppaction://hlinkfile"/>
          </p:cNvPr>
          <p:cNvSpPr txBox="1"/>
          <p:nvPr/>
        </p:nvSpPr>
        <p:spPr>
          <a:xfrm>
            <a:off x="57884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85506" y="228425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8742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066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43142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70847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7654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7584" y="35120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埃菲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2439" y="1197064"/>
            <a:ext cx="1159241" cy="438582"/>
            <a:chOff x="467544" y="1510576"/>
            <a:chExt cx="1159241" cy="438582"/>
          </a:xfrm>
        </p:grpSpPr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  <a:endPara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57980" y="228425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熠发光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2447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44758" y="3199544"/>
            <a:ext cx="143515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nián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3556" y="35120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7345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38905" y="3188045"/>
            <a:ext cx="58675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rèn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83318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4757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72887" y="3183829"/>
            <a:ext cx="71911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làn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74858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9268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滥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29071" y="2014904"/>
            <a:ext cx="79614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xiá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12441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25718" y="228425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87199" y="3183829"/>
            <a:ext cx="72889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yū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16485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淤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61396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37985" y="3188045"/>
            <a:ext cx="78458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zhàn</a:t>
            </a:r>
            <a:endParaRPr lang="zh-CN" altLang="en-US" sz="20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75817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46811" y="35120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43" grpId="0"/>
      <p:bldP spid="43" grpId="1"/>
      <p:bldP spid="47" grpId="0"/>
      <p:bldP spid="47" grpId="1"/>
      <p:bldP spid="50" grpId="0"/>
      <p:bldP spid="50" grpId="1"/>
      <p:bldP spid="53" grpId="0"/>
      <p:bldP spid="53" grpId="1"/>
      <p:bldP spid="56" grpId="0"/>
      <p:bldP spid="56" grpId="1"/>
      <p:bldP spid="59" grpId="0"/>
      <p:bldP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3752862" y="526257"/>
            <a:ext cx="410581" cy="377666"/>
            <a:chOff x="631825" y="5181600"/>
            <a:chExt cx="1554163" cy="1552575"/>
          </a:xfrm>
        </p:grpSpPr>
        <p:sp>
          <p:nvSpPr>
            <p:cNvPr id="3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162967" y="431959"/>
            <a:ext cx="1564685" cy="5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多音字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"/>
          <p:cNvGrpSpPr/>
          <p:nvPr/>
        </p:nvGrpSpPr>
        <p:grpSpPr>
          <a:xfrm>
            <a:off x="523223" y="1589135"/>
            <a:ext cx="727884" cy="775957"/>
            <a:chOff x="934022" y="1206972"/>
            <a:chExt cx="593961" cy="810101"/>
          </a:xfrm>
        </p:grpSpPr>
        <p:sp>
          <p:nvSpPr>
            <p:cNvPr id="37" name="椭圆 36"/>
            <p:cNvSpPr/>
            <p:nvPr/>
          </p:nvSpPr>
          <p:spPr>
            <a:xfrm>
              <a:off x="934022" y="1206972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992128" y="1282047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澄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408007" y="1770189"/>
            <a:ext cx="6393388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天上地下，黄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，金灿灿，一片耀眼的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色调。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26692" y="1780619"/>
            <a:ext cx="879187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89727" y="1347614"/>
            <a:ext cx="95649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chéng</a:t>
            </a:r>
            <a:endParaRPr lang="zh-CN" altLang="en-US" sz="2000" b="1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89518" y="1347614"/>
            <a:ext cx="70397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dèng</a:t>
            </a:r>
            <a:endParaRPr lang="zh-CN" altLang="en-US" sz="2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43" name="组合 3"/>
          <p:cNvGrpSpPr/>
          <p:nvPr/>
        </p:nvGrpSpPr>
        <p:grpSpPr>
          <a:xfrm>
            <a:off x="523223" y="2852097"/>
            <a:ext cx="727884" cy="775957"/>
            <a:chOff x="934022" y="1206972"/>
            <a:chExt cx="593961" cy="810101"/>
          </a:xfrm>
        </p:grpSpPr>
        <p:sp>
          <p:nvSpPr>
            <p:cNvPr id="44" name="椭圆 43"/>
            <p:cNvSpPr/>
            <p:nvPr/>
          </p:nvSpPr>
          <p:spPr>
            <a:xfrm>
              <a:off x="934022" y="1206972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992128" y="1315287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r>
                <a:rPr lang="zh-CN" altLang="en-US" sz="36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着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414511" y="3020784"/>
            <a:ext cx="5185236" cy="438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石块中间没有任何水泥之类的黏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9686" y="4017702"/>
            <a:ext cx="879187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24581" y="3633873"/>
            <a:ext cx="76085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zháo</a:t>
            </a:r>
            <a:endParaRPr lang="zh-CN" altLang="en-US" sz="2000" b="1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95399" y="2643758"/>
            <a:ext cx="7885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zhuó</a:t>
            </a:r>
            <a:endParaRPr lang="zh-CN" altLang="en-US" sz="2000" b="1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84976" y="4017702"/>
            <a:ext cx="879187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41778" y="3633873"/>
            <a:ext cx="76085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zhe</a:t>
            </a:r>
            <a:endParaRPr lang="zh-CN" altLang="en-US" sz="2000" b="1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604701" y="4017702"/>
            <a:ext cx="879187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71695" y="3633873"/>
            <a:ext cx="76085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zhāo</a:t>
            </a:r>
            <a:endParaRPr lang="zh-CN" altLang="en-US" sz="2000" b="1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8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1"/>
          <p:cNvSpPr txBox="1">
            <a:spLocks noChangeArrowheads="1"/>
          </p:cNvSpPr>
          <p:nvPr/>
        </p:nvSpPr>
        <p:spPr bwMode="auto">
          <a:xfrm>
            <a:off x="3909317" y="555645"/>
            <a:ext cx="193668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419872" y="627534"/>
            <a:ext cx="456833" cy="456366"/>
            <a:chOff x="631825" y="5181600"/>
            <a:chExt cx="1554163" cy="1552575"/>
          </a:xfrm>
        </p:grpSpPr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67361" y="1435161"/>
            <a:ext cx="468070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：埃  埃及  尘埃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899" y="2658582"/>
            <a:ext cx="17630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字理识字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76190" y="2658582"/>
            <a:ext cx="530531" cy="6145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刃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5888" y="3560320"/>
            <a:ext cx="5930528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指事字。其字形是在刀上加一点，表示刀的锋利的</a:t>
            </a: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本义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：刀口、</a:t>
            </a: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刀锋。</a:t>
            </a:r>
            <a:endParaRPr lang="en-US" altLang="zh-CN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888211" y="2837535"/>
            <a:ext cx="489204" cy="35767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51" y="2658582"/>
            <a:ext cx="1351319" cy="73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13" y="2658581"/>
            <a:ext cx="2294259" cy="73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64" y="1256642"/>
            <a:ext cx="1443417" cy="107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3" y="1256642"/>
            <a:ext cx="1390782" cy="10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6" grpId="0" animBg="1"/>
    </p:bld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WPS 演示</Application>
  <PresentationFormat>全屏显示(16:9)</PresentationFormat>
  <Paragraphs>135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楷体</vt:lpstr>
      <vt:lpstr>汉语拼音</vt:lpstr>
      <vt:lpstr>Segoe Print</vt:lpstr>
      <vt:lpstr>幼圆</vt:lpstr>
      <vt:lpstr>Times New Roman</vt:lpstr>
      <vt:lpstr>微软雅黑</vt:lpstr>
      <vt:lpstr>Arial Unicode MS</vt:lpstr>
      <vt:lpstr>Impact</vt:lpstr>
      <vt:lpstr>Calibri</vt:lpstr>
      <vt:lpstr>华文楷体</vt:lpstr>
      <vt:lpstr>YouYuan</vt:lpstr>
      <vt:lpstr>Calibri</vt:lpstr>
      <vt:lpstr>Xingkai SC</vt:lpstr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璐✨</cp:lastModifiedBy>
  <cp:revision>98</cp:revision>
  <dcterms:created xsi:type="dcterms:W3CDTF">2017-03-17T02:28:00Z</dcterms:created>
  <dcterms:modified xsi:type="dcterms:W3CDTF">2020-04-13T06:17:18Z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