
<file path=[Content_Types].xml><?xml version="1.0" encoding="utf-8"?>
<Types xmlns="http://schemas.openxmlformats.org/package/2006/content-types">
  <Default Extension="png" ContentType="image/png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1002" r:id="rId3"/>
    <p:sldId id="523" r:id="rId4"/>
    <p:sldId id="978" r:id="rId6"/>
    <p:sldId id="632" r:id="rId7"/>
    <p:sldId id="1019" r:id="rId8"/>
    <p:sldId id="1025" r:id="rId9"/>
    <p:sldId id="923" r:id="rId10"/>
    <p:sldId id="1003" r:id="rId11"/>
    <p:sldId id="1020" r:id="rId12"/>
    <p:sldId id="1021" r:id="rId13"/>
    <p:sldId id="991" r:id="rId14"/>
    <p:sldId id="928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  <a:srgbClr val="FFFFCC"/>
    <a:srgbClr val="FFFF99"/>
    <a:srgbClr val="0066CC"/>
    <a:srgbClr val="FF6600"/>
    <a:srgbClr val="FF0000"/>
    <a:srgbClr val="CC3300"/>
    <a:srgbClr val="0000F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94660"/>
  </p:normalViewPr>
  <p:slideViewPr>
    <p:cSldViewPr>
      <p:cViewPr>
        <p:scale>
          <a:sx n="100" d="100"/>
          <a:sy n="100" d="100"/>
        </p:scale>
        <p:origin x="-672" y="-402"/>
      </p:cViewPr>
      <p:guideLst>
        <p:guide orient="horz" pos="2618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/>
        </p:nvSpPr>
        <p:spPr>
          <a:xfrm>
            <a:off x="178057" y="7267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23  </a:t>
            </a:r>
            <a:r>
              <a:rPr kumimoji="1" lang="zh-CN" altLang="en-US" sz="14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童年的发现</a:t>
            </a:r>
            <a:endParaRPr kumimoji="1" lang="zh-CN" altLang="en-US" sz="1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D:\360极速浏览器下载\ed0f752c16d1fed821760815e71e862c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74"/>
          <a:stretch>
            <a:fillRect/>
          </a:stretch>
        </p:blipFill>
        <p:spPr bwMode="auto">
          <a:xfrm>
            <a:off x="-345636" y="4228050"/>
            <a:ext cx="1605268" cy="9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>
            <a:fillRect/>
          </a:stretch>
        </p:blipFill>
        <p:spPr bwMode="auto">
          <a:xfrm>
            <a:off x="545030" y="4947592"/>
            <a:ext cx="9394826" cy="21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hyperlink" Target="&#19971;&#24425;&#20116;&#19979;&#35838;&#25991;&#26391;&#35835;23&#31461;&#24180;&#30340;&#21457;&#29616;.mp4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236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059582"/>
            <a:ext cx="7200800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每个人的童年都充满着无数个“为什么”，充满着神奇的幻想和想象。我们今天要学习的作者，他的童年不仅如此，还具备比常人更宝贵的东西。让我们去文中找找吧！</a:t>
            </a:r>
            <a:endParaRPr lang="zh-CN" altLang="en-US" sz="3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1" r="17834"/>
          <a:stretch>
            <a:fillRect/>
          </a:stretch>
        </p:blipFill>
        <p:spPr bwMode="auto">
          <a:xfrm>
            <a:off x="6443042" y="843558"/>
            <a:ext cx="1657350" cy="22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475656" y="336383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困窘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站在那里，一句话也说不出来。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072239"/>
            <a:ext cx="51845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困窘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形容为难，感到难办。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文中指我面对老的误解和同学们的嘲笑，不知道怎么办好。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0610" y="1059582"/>
            <a:ext cx="7717702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>
              <a:lnSpc>
                <a:spcPct val="120000"/>
              </a:lnSpc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自由</a:t>
            </a:r>
            <a:r>
              <a:rPr lang="zh-CN" altLang="en-US" sz="2800" kern="0" dirty="0">
                <a:latin typeface="黑体" panose="02010609060101010101" pitchFamily="49" charset="-122"/>
                <a:ea typeface="黑体" panose="02010609060101010101" pitchFamily="49" charset="-122"/>
              </a:rPr>
              <a:t>读课文</a:t>
            </a: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，说一说课文围绕发现写了哪</a:t>
            </a:r>
            <a:r>
              <a:rPr lang="zh-CN" altLang="en-US" sz="2800" kern="0" dirty="0">
                <a:latin typeface="黑体" panose="02010609060101010101" pitchFamily="49" charset="-122"/>
                <a:ea typeface="黑体" panose="02010609060101010101" pitchFamily="49" charset="-122"/>
              </a:rPr>
              <a:t>几件事</a:t>
            </a: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81519" y="2380190"/>
            <a:ext cx="2411080" cy="983648"/>
          </a:xfrm>
          <a:custGeom>
            <a:avLst/>
            <a:gdLst>
              <a:gd name="connsiteX0" fmla="*/ 0 w 1992628"/>
              <a:gd name="connsiteY0" fmla="*/ 158418 h 1584175"/>
              <a:gd name="connsiteX1" fmla="*/ 158418 w 1992628"/>
              <a:gd name="connsiteY1" fmla="*/ 0 h 1584175"/>
              <a:gd name="connsiteX2" fmla="*/ 1834211 w 1992628"/>
              <a:gd name="connsiteY2" fmla="*/ 0 h 1584175"/>
              <a:gd name="connsiteX3" fmla="*/ 1992629 w 1992628"/>
              <a:gd name="connsiteY3" fmla="*/ 158418 h 1584175"/>
              <a:gd name="connsiteX4" fmla="*/ 1992628 w 1992628"/>
              <a:gd name="connsiteY4" fmla="*/ 1425758 h 1584175"/>
              <a:gd name="connsiteX5" fmla="*/ 1834210 w 1992628"/>
              <a:gd name="connsiteY5" fmla="*/ 1584176 h 1584175"/>
              <a:gd name="connsiteX6" fmla="*/ 158418 w 1992628"/>
              <a:gd name="connsiteY6" fmla="*/ 1584175 h 1584175"/>
              <a:gd name="connsiteX7" fmla="*/ 0 w 1992628"/>
              <a:gd name="connsiteY7" fmla="*/ 1425757 h 1584175"/>
              <a:gd name="connsiteX8" fmla="*/ 0 w 1992628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2628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1834211" y="0"/>
                </a:lnTo>
                <a:cubicBezTo>
                  <a:pt x="1921703" y="0"/>
                  <a:pt x="1992629" y="70926"/>
                  <a:pt x="1992629" y="158418"/>
                </a:cubicBezTo>
                <a:cubicBezTo>
                  <a:pt x="1992629" y="580865"/>
                  <a:pt x="1992628" y="1003311"/>
                  <a:pt x="1992628" y="1425758"/>
                </a:cubicBezTo>
                <a:cubicBezTo>
                  <a:pt x="1992628" y="1513250"/>
                  <a:pt x="1921702" y="1584176"/>
                  <a:pt x="1834210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39" tIns="137839" rIns="137839" bIns="137839" numCol="1" spcCol="1270" anchor="ctr" anchorCtr="0">
            <a:noAutofit/>
          </a:bodyPr>
          <a:lstStyle/>
          <a:p>
            <a:pPr lvl="0" algn="l" defTabSz="10668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1.</a:t>
            </a:r>
            <a:r>
              <a:rPr lang="zh-CN" sz="2000" b="1" kern="1200" dirty="0" smtClean="0"/>
              <a:t>我常常做梦，老师告诉我人是由飞鸟进化来的。</a:t>
            </a:r>
            <a:endParaRPr lang="zh-CN" sz="2000" b="1" kern="1200" dirty="0"/>
          </a:p>
        </p:txBody>
      </p:sp>
      <p:sp>
        <p:nvSpPr>
          <p:cNvPr id="20" name="任意多边形 19"/>
          <p:cNvSpPr/>
          <p:nvPr/>
        </p:nvSpPr>
        <p:spPr>
          <a:xfrm>
            <a:off x="3213373" y="2380190"/>
            <a:ext cx="2608607" cy="983648"/>
          </a:xfrm>
          <a:custGeom>
            <a:avLst/>
            <a:gdLst>
              <a:gd name="connsiteX0" fmla="*/ 0 w 1992628"/>
              <a:gd name="connsiteY0" fmla="*/ 158418 h 1584175"/>
              <a:gd name="connsiteX1" fmla="*/ 158418 w 1992628"/>
              <a:gd name="connsiteY1" fmla="*/ 0 h 1584175"/>
              <a:gd name="connsiteX2" fmla="*/ 1834211 w 1992628"/>
              <a:gd name="connsiteY2" fmla="*/ 0 h 1584175"/>
              <a:gd name="connsiteX3" fmla="*/ 1992629 w 1992628"/>
              <a:gd name="connsiteY3" fmla="*/ 158418 h 1584175"/>
              <a:gd name="connsiteX4" fmla="*/ 1992628 w 1992628"/>
              <a:gd name="connsiteY4" fmla="*/ 1425758 h 1584175"/>
              <a:gd name="connsiteX5" fmla="*/ 1834210 w 1992628"/>
              <a:gd name="connsiteY5" fmla="*/ 1584176 h 1584175"/>
              <a:gd name="connsiteX6" fmla="*/ 158418 w 1992628"/>
              <a:gd name="connsiteY6" fmla="*/ 1584175 h 1584175"/>
              <a:gd name="connsiteX7" fmla="*/ 0 w 1992628"/>
              <a:gd name="connsiteY7" fmla="*/ 1425757 h 1584175"/>
              <a:gd name="connsiteX8" fmla="*/ 0 w 1992628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2628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1834211" y="0"/>
                </a:lnTo>
                <a:cubicBezTo>
                  <a:pt x="1921703" y="0"/>
                  <a:pt x="1992629" y="70926"/>
                  <a:pt x="1992629" y="158418"/>
                </a:cubicBezTo>
                <a:cubicBezTo>
                  <a:pt x="1992629" y="580865"/>
                  <a:pt x="1992628" y="1003311"/>
                  <a:pt x="1992628" y="1425758"/>
                </a:cubicBezTo>
                <a:cubicBezTo>
                  <a:pt x="1992628" y="1513250"/>
                  <a:pt x="1921702" y="1584176"/>
                  <a:pt x="1834210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39" tIns="137839" rIns="137839" bIns="137839" numCol="1" spcCol="1270" anchor="ctr" anchorCtr="0">
            <a:noAutofit/>
          </a:bodyPr>
          <a:lstStyle/>
          <a:p>
            <a:pPr lvl="0" algn="l" defTabSz="10668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2.</a:t>
            </a:r>
            <a:r>
              <a:rPr lang="zh-CN" sz="2000" b="1" kern="1200" dirty="0" smtClean="0"/>
              <a:t>我得出结论，人如何由细胞变化成人的。</a:t>
            </a:r>
            <a:endParaRPr lang="zh-CN" sz="2000" b="1" kern="1200" dirty="0"/>
          </a:p>
        </p:txBody>
      </p:sp>
      <p:sp>
        <p:nvSpPr>
          <p:cNvPr id="22" name="任意多边形 21"/>
          <p:cNvSpPr/>
          <p:nvPr/>
        </p:nvSpPr>
        <p:spPr>
          <a:xfrm>
            <a:off x="5940152" y="2380190"/>
            <a:ext cx="2483223" cy="983648"/>
          </a:xfrm>
          <a:custGeom>
            <a:avLst/>
            <a:gdLst>
              <a:gd name="connsiteX0" fmla="*/ 0 w 1992628"/>
              <a:gd name="connsiteY0" fmla="*/ 158418 h 1584175"/>
              <a:gd name="connsiteX1" fmla="*/ 158418 w 1992628"/>
              <a:gd name="connsiteY1" fmla="*/ 0 h 1584175"/>
              <a:gd name="connsiteX2" fmla="*/ 1834211 w 1992628"/>
              <a:gd name="connsiteY2" fmla="*/ 0 h 1584175"/>
              <a:gd name="connsiteX3" fmla="*/ 1992629 w 1992628"/>
              <a:gd name="connsiteY3" fmla="*/ 158418 h 1584175"/>
              <a:gd name="connsiteX4" fmla="*/ 1992628 w 1992628"/>
              <a:gd name="connsiteY4" fmla="*/ 1425758 h 1584175"/>
              <a:gd name="connsiteX5" fmla="*/ 1834210 w 1992628"/>
              <a:gd name="connsiteY5" fmla="*/ 1584176 h 1584175"/>
              <a:gd name="connsiteX6" fmla="*/ 158418 w 1992628"/>
              <a:gd name="connsiteY6" fmla="*/ 1584175 h 1584175"/>
              <a:gd name="connsiteX7" fmla="*/ 0 w 1992628"/>
              <a:gd name="connsiteY7" fmla="*/ 1425757 h 1584175"/>
              <a:gd name="connsiteX8" fmla="*/ 0 w 1992628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2628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1834211" y="0"/>
                </a:lnTo>
                <a:cubicBezTo>
                  <a:pt x="1921703" y="0"/>
                  <a:pt x="1992629" y="70926"/>
                  <a:pt x="1992629" y="158418"/>
                </a:cubicBezTo>
                <a:cubicBezTo>
                  <a:pt x="1992629" y="580865"/>
                  <a:pt x="1992628" y="1003311"/>
                  <a:pt x="1992628" y="1425758"/>
                </a:cubicBezTo>
                <a:cubicBezTo>
                  <a:pt x="1992628" y="1513250"/>
                  <a:pt x="1921702" y="1584176"/>
                  <a:pt x="1834210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39" tIns="137839" rIns="137839" bIns="137839" numCol="1" spcCol="1270" anchor="ctr" anchorCtr="0">
            <a:noAutofit/>
          </a:bodyPr>
          <a:lstStyle/>
          <a:p>
            <a:pPr lvl="0" algn="l" defTabSz="10668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3.</a:t>
            </a:r>
            <a:r>
              <a:rPr lang="zh-CN" sz="2000" b="1" kern="1200" dirty="0" smtClean="0"/>
              <a:t>在生物课上被老师罚出教室。</a:t>
            </a:r>
            <a:endParaRPr lang="zh-CN" sz="2000" b="1" kern="1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4163" y="3536429"/>
            <a:ext cx="5472608" cy="833708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按事情发展顺序记叙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4428" y="425882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整体感知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2" y="478559"/>
            <a:ext cx="366860" cy="45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1962200" y="535084"/>
            <a:ext cx="5274096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课文重点写了什么内容？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27584" y="1491630"/>
            <a:ext cx="7451429" cy="2770910"/>
            <a:chOff x="827584" y="1491630"/>
            <a:chExt cx="7451429" cy="2770910"/>
          </a:xfrm>
        </p:grpSpPr>
        <p:sp>
          <p:nvSpPr>
            <p:cNvPr id="7" name="矩形 6"/>
            <p:cNvSpPr/>
            <p:nvPr/>
          </p:nvSpPr>
          <p:spPr>
            <a:xfrm>
              <a:off x="827584" y="1631578"/>
              <a:ext cx="457192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课文重点写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了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作者童年时发现胚胎发育规律的过程。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 descr="http://files.eduuu.com/img/2017/07/12/135021_5965b89d3329d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 contrast="4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491630"/>
              <a:ext cx="2770909" cy="277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蒋长青\20春工作项目\五年级\五年级光盘\课件\音、视频\课文朗读\语文\32.tif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3" r="50000" b="15584"/>
          <a:stretch>
            <a:fillRect/>
          </a:stretch>
        </p:blipFill>
        <p:spPr bwMode="auto">
          <a:xfrm>
            <a:off x="0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0" y="134511"/>
            <a:ext cx="3419872" cy="307777"/>
            <a:chOff x="-36512" y="134511"/>
            <a:chExt cx="2771800" cy="307777"/>
          </a:xfrm>
        </p:grpSpPr>
        <p:sp>
          <p:nvSpPr>
            <p:cNvPr id="15" name="矩形 14"/>
            <p:cNvSpPr/>
            <p:nvPr/>
          </p:nvSpPr>
          <p:spPr>
            <a:xfrm flipH="1">
              <a:off x="-36512" y="159510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46018" y="134511"/>
              <a:ext cx="1459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语文  五年级  </a:t>
              </a:r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下</a:t>
              </a:r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册</a:t>
              </a:r>
              <a:endPara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TextBox 48"/>
          <p:cNvSpPr txBox="1"/>
          <p:nvPr/>
        </p:nvSpPr>
        <p:spPr>
          <a:xfrm>
            <a:off x="313893" y="867966"/>
            <a:ext cx="6211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ctr"/>
            <a:r>
              <a:rPr lang="en-US" altLang="zh-CN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23 </a:t>
            </a:r>
            <a:r>
              <a:rPr lang="zh-CN" altLang="en-US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童年</a:t>
            </a:r>
            <a:r>
              <a:rPr lang="zh-CN" altLang="en-US" sz="7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的发现</a:t>
            </a:r>
            <a:endParaRPr lang="zh-CN" altLang="en-US" sz="72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712463" y="915566"/>
            <a:ext cx="5283326" cy="3268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u="sng" dirty="0" smtClean="0">
                <a:solidFill>
                  <a:schemeClr val="accent5"/>
                </a:solidFill>
                <a:ea typeface="黑体" panose="02010609060101010101" pitchFamily="49" charset="-122"/>
              </a:rPr>
              <a:t>费奥多罗夫</a:t>
            </a:r>
            <a:r>
              <a:rPr lang="zh-CN" altLang="en-US" sz="2800" b="1" dirty="0" smtClean="0">
                <a:solidFill>
                  <a:schemeClr val="accent5"/>
                </a:solidFill>
                <a:ea typeface="黑体" panose="02010609060101010101" pitchFamily="49" charset="-122"/>
              </a:rPr>
              <a:t>：</a:t>
            </a:r>
            <a:endParaRPr lang="en-US" altLang="zh-CN" sz="2800" b="1" dirty="0" smtClean="0">
              <a:solidFill>
                <a:schemeClr val="accent5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ea typeface="楷体" panose="02010609060101010101" pitchFamily="49" charset="-122"/>
              </a:rPr>
              <a:t>       俄国</a:t>
            </a:r>
            <a:r>
              <a:rPr lang="zh-CN" altLang="en-US" sz="2400" b="1" dirty="0">
                <a:ea typeface="楷体" panose="02010609060101010101" pitchFamily="49" charset="-122"/>
              </a:rPr>
              <a:t>儿童文学作家、莫斯科国立</a:t>
            </a:r>
            <a:r>
              <a:rPr lang="en-US" altLang="zh-CN" sz="2400" b="1" dirty="0">
                <a:ea typeface="楷体" panose="02010609060101010101" pitchFamily="49" charset="-122"/>
              </a:rPr>
              <a:t>A.H.</a:t>
            </a:r>
            <a:r>
              <a:rPr lang="zh-CN" altLang="en-US" sz="2400" b="1" dirty="0">
                <a:ea typeface="楷体" panose="02010609060101010101" pitchFamily="49" charset="-122"/>
              </a:rPr>
              <a:t>柯西金纺织大学实用艺术系教授、苏联美术科学院通讯院士</a:t>
            </a:r>
            <a:r>
              <a:rPr lang="zh-CN" altLang="en-US" sz="2400" b="1" dirty="0" smtClean="0">
                <a:ea typeface="楷体" panose="02010609060101010101" pitchFamily="49" charset="-122"/>
              </a:rPr>
              <a:t>。</a:t>
            </a:r>
            <a:r>
              <a:rPr lang="en-US" altLang="zh-CN" sz="2400" b="1" dirty="0">
                <a:ea typeface="楷体" panose="02010609060101010101" pitchFamily="49" charset="-122"/>
              </a:rPr>
              <a:t>1832—1837</a:t>
            </a:r>
            <a:r>
              <a:rPr lang="zh-CN" altLang="en-US" sz="2400" b="1" dirty="0">
                <a:ea typeface="楷体" panose="02010609060101010101" pitchFamily="49" charset="-122"/>
              </a:rPr>
              <a:t>年测定了</a:t>
            </a:r>
            <a:r>
              <a:rPr lang="zh-CN" altLang="en-US" sz="2400" b="1" dirty="0" smtClean="0">
                <a:ea typeface="楷体" panose="02010609060101010101" pitchFamily="49" charset="-122"/>
              </a:rPr>
              <a:t>西伯利亚</a:t>
            </a:r>
            <a:r>
              <a:rPr lang="zh-CN" altLang="en-US" sz="2400" b="1" dirty="0">
                <a:ea typeface="楷体" panose="02010609060101010101" pitchFamily="49" charset="-122"/>
              </a:rPr>
              <a:t>一些地方的地理坐标。曾参加</a:t>
            </a:r>
            <a:r>
              <a:rPr lang="en-US" altLang="zh-CN" sz="2400" b="1" dirty="0">
                <a:ea typeface="楷体" panose="02010609060101010101" pitchFamily="49" charset="-122"/>
              </a:rPr>
              <a:t>1842</a:t>
            </a:r>
            <a:r>
              <a:rPr lang="zh-CN" altLang="en-US" sz="2400" b="1" dirty="0">
                <a:ea typeface="楷体" panose="02010609060101010101" pitchFamily="49" charset="-122"/>
              </a:rPr>
              <a:t>年和</a:t>
            </a:r>
            <a:r>
              <a:rPr lang="en-US" altLang="zh-CN" sz="2400" b="1" dirty="0">
                <a:ea typeface="楷体" panose="02010609060101010101" pitchFamily="49" charset="-122"/>
              </a:rPr>
              <a:t>1851</a:t>
            </a:r>
            <a:r>
              <a:rPr lang="zh-CN" altLang="en-US" sz="2400" b="1" dirty="0">
                <a:ea typeface="楷体" panose="02010609060101010101" pitchFamily="49" charset="-122"/>
              </a:rPr>
              <a:t>年日全食的观测</a:t>
            </a:r>
            <a:r>
              <a:rPr lang="zh-CN" altLang="en-US" sz="2400" b="1" dirty="0" smtClean="0">
                <a:ea typeface="楷体" panose="02010609060101010101" pitchFamily="49" charset="-122"/>
              </a:rPr>
              <a:t>。</a:t>
            </a:r>
            <a:r>
              <a:rPr lang="zh-CN" altLang="en-US" sz="2400" b="1" dirty="0">
                <a:ea typeface="楷体" panose="02010609060101010101" pitchFamily="49" charset="-122"/>
              </a:rPr>
              <a:t>也</a:t>
            </a:r>
            <a:r>
              <a:rPr lang="zh-CN" altLang="en-US" sz="2400" b="1" dirty="0" smtClean="0">
                <a:ea typeface="楷体" panose="02010609060101010101" pitchFamily="49" charset="-122"/>
              </a:rPr>
              <a:t>是生物学家。</a:t>
            </a:r>
            <a:endParaRPr lang="zh-CN" altLang="en-US" sz="2400" b="1" dirty="0">
              <a:ea typeface="楷体" panose="02010609060101010101" pitchFamily="49" charset="-12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7" y="1326909"/>
            <a:ext cx="2160240" cy="248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358802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01329" y="2042796"/>
            <a:ext cx="527579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pēi</a:t>
            </a:r>
            <a:endParaRPr lang="zh-CN" altLang="en-US" sz="2000" b="1" dirty="0"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03971" y="2042796"/>
            <a:ext cx="135551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huò</a:t>
            </a:r>
            <a:r>
              <a:rPr lang="en-US" altLang="zh-CN" sz="2000" b="1" dirty="0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  </a:t>
            </a:r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huàn</a:t>
            </a:r>
            <a:endParaRPr lang="zh-CN" altLang="en-US" sz="2000" b="1" dirty="0"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38774" y="2042796"/>
            <a:ext cx="61206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fù</a:t>
            </a:r>
            <a:endParaRPr lang="zh-CN" altLang="en-US" sz="2000" b="1" dirty="0"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27397" y="2042796"/>
            <a:ext cx="65808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chī</a:t>
            </a:r>
            <a:endParaRPr lang="zh-CN" altLang="en-US" sz="2000" b="1" dirty="0"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33" name="文本框 14">
            <a:hlinkClick r:id="rId1" action="ppaction://hlinkfile"/>
          </p:cNvPr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朗读课文 扫清障碍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8" y="603851"/>
            <a:ext cx="351070" cy="3801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408959" y="550061"/>
            <a:ext cx="335134" cy="47233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74041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28859" y="233079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祸患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8104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赋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0841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痴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54180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迷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52496" y="3219822"/>
            <a:ext cx="105946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hēi</a:t>
            </a:r>
            <a:endParaRPr lang="zh-CN" altLang="en-US" sz="2000" b="1" dirty="0"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55894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418150" y="3219822"/>
            <a:ext cx="47534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yī</a:t>
            </a:r>
            <a:endParaRPr lang="zh-CN" altLang="en-US" sz="2000" b="1" dirty="0"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5320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伊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15935" y="350782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万诺夫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06778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843296" y="3219822"/>
            <a:ext cx="83896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nà</a:t>
            </a:r>
            <a:endParaRPr lang="zh-CN" altLang="en-US" sz="2000" b="1" dirty="0"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92610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娜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352510" y="3219822"/>
            <a:ext cx="105946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jiǒng</a:t>
            </a:r>
            <a:endParaRPr lang="zh-CN" altLang="en-US" sz="2000" b="1" dirty="0"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43632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265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4447" y="1290596"/>
            <a:ext cx="1159241" cy="438582"/>
            <a:chOff x="467544" y="1510576"/>
            <a:chExt cx="1159241" cy="438582"/>
          </a:xfrm>
        </p:grpSpPr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我会认</a:t>
              </a:r>
              <a:endParaRPr lang="zh-CN" alt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908468" y="3200690"/>
            <a:ext cx="63919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jiǎo</a:t>
            </a:r>
            <a:endParaRPr lang="zh-CN" altLang="en-US" sz="2000" b="1" dirty="0"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8468" y="348869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绞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89083" y="348869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尽脑汁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  <p:bldP spid="46" grpId="0"/>
      <p:bldP spid="46" grpId="1"/>
      <p:bldP spid="49" grpId="0"/>
      <p:bldP spid="49" grpId="1"/>
      <p:bldP spid="43" grpId="0"/>
      <p:bldP spid="43" grpId="1"/>
      <p:bldP spid="55" grpId="0"/>
      <p:bldP spid="55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1"/>
          <p:cNvSpPr txBox="1">
            <a:spLocks noChangeArrowheads="1"/>
          </p:cNvSpPr>
          <p:nvPr/>
        </p:nvSpPr>
        <p:spPr bwMode="auto">
          <a:xfrm>
            <a:off x="3909317" y="555645"/>
            <a:ext cx="1936685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识字方法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419872" y="627534"/>
            <a:ext cx="456833" cy="456366"/>
            <a:chOff x="631825" y="5181600"/>
            <a:chExt cx="1554163" cy="1552575"/>
          </a:xfrm>
        </p:grpSpPr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26657" y="1601605"/>
            <a:ext cx="4786848" cy="6145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看图识字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胚  胚胎  胚芽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6657" y="2826801"/>
            <a:ext cx="17630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字理识字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15369" y="2823123"/>
            <a:ext cx="530531" cy="6145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祸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5560" y="3742928"/>
            <a:ext cx="597666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形声字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，字从示，从呙，呙亦声。本义是祖先神欲陷子孙于漩涡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48" y="1377168"/>
            <a:ext cx="1430281" cy="11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13598"/>
            <a:ext cx="1247537" cy="72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66" y="2813598"/>
            <a:ext cx="1223789" cy="72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箭头 4"/>
          <p:cNvSpPr/>
          <p:nvPr/>
        </p:nvSpPr>
        <p:spPr>
          <a:xfrm>
            <a:off x="4595402" y="2935674"/>
            <a:ext cx="489204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38" y="1295050"/>
            <a:ext cx="973514" cy="121421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" descr="C:\Users\duyanlin\Documents\Tencent Files\593489595\Image\C2C\@@9%0UC%MEQ4T69SC}C2N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br>
              <a:rPr lang="zh-CN" altLang="zh-CN" sz="18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zh-CN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AutoShape 3" descr="C:\Users\duyanlin\Documents\Tencent Files\593489595\Image\C2C\@@9%0UC%MEQ4T69SC}C2N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br>
              <a:rPr lang="zh-CN" altLang="zh-CN" sz="18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zh-CN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AutoShape 5" descr="C:\Users\duyanlin\Documents\Tencent Files\593489595\Image\C2C\@@9%0UC%MEQ4T69SC}C2N.jp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86"/>
          <p:cNvGrpSpPr/>
          <p:nvPr/>
        </p:nvGrpSpPr>
        <p:grpSpPr>
          <a:xfrm>
            <a:off x="3286116" y="142858"/>
            <a:ext cx="2426130" cy="575945"/>
            <a:chOff x="3387260" y="501625"/>
            <a:chExt cx="2426130" cy="575945"/>
          </a:xfrm>
        </p:grpSpPr>
        <p:grpSp>
          <p:nvGrpSpPr>
            <p:cNvPr id="3" name="组合 49"/>
            <p:cNvGrpSpPr/>
            <p:nvPr/>
          </p:nvGrpSpPr>
          <p:grpSpPr>
            <a:xfrm>
              <a:off x="3387260" y="573514"/>
              <a:ext cx="456833" cy="456366"/>
              <a:chOff x="631825" y="5181600"/>
              <a:chExt cx="1554163" cy="1552575"/>
            </a:xfrm>
          </p:grpSpPr>
          <p:sp>
            <p:nvSpPr>
              <p:cNvPr id="51" name="Oval 10"/>
              <p:cNvSpPr>
                <a:spLocks noChangeArrowheads="1"/>
              </p:cNvSpPr>
              <p:nvPr/>
            </p:nvSpPr>
            <p:spPr bwMode="auto">
              <a:xfrm>
                <a:off x="631825" y="5181600"/>
                <a:ext cx="1554163" cy="1552575"/>
              </a:xfrm>
              <a:prstGeom prst="ellipse">
                <a:avLst/>
              </a:prstGeom>
              <a:solidFill>
                <a:srgbClr val="FF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1"/>
              <p:cNvSpPr/>
              <p:nvPr/>
            </p:nvSpPr>
            <p:spPr bwMode="auto">
              <a:xfrm>
                <a:off x="1468438" y="5353050"/>
                <a:ext cx="34925" cy="87313"/>
              </a:xfrm>
              <a:custGeom>
                <a:avLst/>
                <a:gdLst>
                  <a:gd name="T0" fmla="*/ 4 w 12"/>
                  <a:gd name="T1" fmla="*/ 30 h 31"/>
                  <a:gd name="T2" fmla="*/ 12 w 12"/>
                  <a:gd name="T3" fmla="*/ 3 h 31"/>
                  <a:gd name="T4" fmla="*/ 11 w 12"/>
                  <a:gd name="T5" fmla="*/ 0 h 31"/>
                  <a:gd name="T6" fmla="*/ 0 w 12"/>
                  <a:gd name="T7" fmla="*/ 31 h 31"/>
                  <a:gd name="T8" fmla="*/ 4 w 1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30"/>
                    </a:moveTo>
                    <a:cubicBezTo>
                      <a:pt x="4" y="20"/>
                      <a:pt x="7" y="7"/>
                      <a:pt x="12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6"/>
                      <a:pt x="0" y="21"/>
                      <a:pt x="0" y="31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4F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2"/>
              <p:cNvSpPr/>
              <p:nvPr/>
            </p:nvSpPr>
            <p:spPr bwMode="auto">
              <a:xfrm>
                <a:off x="1471613" y="5410200"/>
                <a:ext cx="204788" cy="358775"/>
              </a:xfrm>
              <a:custGeom>
                <a:avLst/>
                <a:gdLst>
                  <a:gd name="T0" fmla="*/ 0 w 72"/>
                  <a:gd name="T1" fmla="*/ 119 h 126"/>
                  <a:gd name="T2" fmla="*/ 66 w 72"/>
                  <a:gd name="T3" fmla="*/ 67 h 126"/>
                  <a:gd name="T4" fmla="*/ 45 w 72"/>
                  <a:gd name="T5" fmla="*/ 7 h 126"/>
                  <a:gd name="T6" fmla="*/ 1 w 72"/>
                  <a:gd name="T7" fmla="*/ 9 h 126"/>
                  <a:gd name="T8" fmla="*/ 0 w 72"/>
                  <a:gd name="T9" fmla="*/ 11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0" y="119"/>
                    </a:moveTo>
                    <a:cubicBezTo>
                      <a:pt x="29" y="126"/>
                      <a:pt x="60" y="101"/>
                      <a:pt x="66" y="67"/>
                    </a:cubicBezTo>
                    <a:cubicBezTo>
                      <a:pt x="72" y="33"/>
                      <a:pt x="61" y="15"/>
                      <a:pt x="45" y="7"/>
                    </a:cubicBezTo>
                    <a:cubicBezTo>
                      <a:pt x="31" y="0"/>
                      <a:pt x="3" y="11"/>
                      <a:pt x="1" y="9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C90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3"/>
              <p:cNvSpPr/>
              <p:nvPr/>
            </p:nvSpPr>
            <p:spPr bwMode="auto">
              <a:xfrm>
                <a:off x="1274763" y="5410200"/>
                <a:ext cx="200025" cy="355600"/>
              </a:xfrm>
              <a:custGeom>
                <a:avLst/>
                <a:gdLst>
                  <a:gd name="T0" fmla="*/ 70 w 70"/>
                  <a:gd name="T1" fmla="*/ 9 h 125"/>
                  <a:gd name="T2" fmla="*/ 26 w 70"/>
                  <a:gd name="T3" fmla="*/ 8 h 125"/>
                  <a:gd name="T4" fmla="*/ 8 w 70"/>
                  <a:gd name="T5" fmla="*/ 69 h 125"/>
                  <a:gd name="T6" fmla="*/ 69 w 70"/>
                  <a:gd name="T7" fmla="*/ 119 h 125"/>
                  <a:gd name="T8" fmla="*/ 70 w 70"/>
                  <a:gd name="T9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5">
                    <a:moveTo>
                      <a:pt x="70" y="9"/>
                    </a:moveTo>
                    <a:cubicBezTo>
                      <a:pt x="68" y="11"/>
                      <a:pt x="40" y="0"/>
                      <a:pt x="26" y="8"/>
                    </a:cubicBezTo>
                    <a:cubicBezTo>
                      <a:pt x="11" y="17"/>
                      <a:pt x="0" y="35"/>
                      <a:pt x="8" y="69"/>
                    </a:cubicBezTo>
                    <a:cubicBezTo>
                      <a:pt x="16" y="103"/>
                      <a:pt x="38" y="125"/>
                      <a:pt x="69" y="119"/>
                    </a:cubicBez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DB1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4"/>
              <p:cNvSpPr/>
              <p:nvPr/>
            </p:nvSpPr>
            <p:spPr bwMode="auto">
              <a:xfrm>
                <a:off x="1374775" y="5313363"/>
                <a:ext cx="125413" cy="53975"/>
              </a:xfrm>
              <a:custGeom>
                <a:avLst/>
                <a:gdLst>
                  <a:gd name="T0" fmla="*/ 44 w 44"/>
                  <a:gd name="T1" fmla="*/ 19 h 19"/>
                  <a:gd name="T2" fmla="*/ 27 w 44"/>
                  <a:gd name="T3" fmla="*/ 4 h 19"/>
                  <a:gd name="T4" fmla="*/ 0 w 44"/>
                  <a:gd name="T5" fmla="*/ 1 h 19"/>
                  <a:gd name="T6" fmla="*/ 0 w 44"/>
                  <a:gd name="T7" fmla="*/ 2 h 19"/>
                  <a:gd name="T8" fmla="*/ 44 w 4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44" y="19"/>
                    </a:moveTo>
                    <a:cubicBezTo>
                      <a:pt x="44" y="19"/>
                      <a:pt x="40" y="9"/>
                      <a:pt x="27" y="4"/>
                    </a:cubicBezTo>
                    <a:cubicBezTo>
                      <a:pt x="15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2" y="10"/>
                      <a:pt x="28" y="14"/>
                      <a:pt x="44" y="19"/>
                    </a:cubicBezTo>
                    <a:close/>
                  </a:path>
                </a:pathLst>
              </a:custGeom>
              <a:solidFill>
                <a:srgbClr val="128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5"/>
              <p:cNvSpPr/>
              <p:nvPr/>
            </p:nvSpPr>
            <p:spPr bwMode="auto">
              <a:xfrm>
                <a:off x="1374775" y="5318125"/>
                <a:ext cx="125413" cy="103188"/>
              </a:xfrm>
              <a:custGeom>
                <a:avLst/>
                <a:gdLst>
                  <a:gd name="T0" fmla="*/ 0 w 44"/>
                  <a:gd name="T1" fmla="*/ 0 h 36"/>
                  <a:gd name="T2" fmla="*/ 6 w 44"/>
                  <a:gd name="T3" fmla="*/ 12 h 36"/>
                  <a:gd name="T4" fmla="*/ 44 w 44"/>
                  <a:gd name="T5" fmla="*/ 17 h 36"/>
                  <a:gd name="T6" fmla="*/ 0 w 4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cubicBezTo>
                      <a:pt x="0" y="2"/>
                      <a:pt x="2" y="7"/>
                      <a:pt x="6" y="12"/>
                    </a:cubicBezTo>
                    <a:cubicBezTo>
                      <a:pt x="30" y="36"/>
                      <a:pt x="43" y="18"/>
                      <a:pt x="44" y="17"/>
                    </a:cubicBezTo>
                    <a:cubicBezTo>
                      <a:pt x="28" y="12"/>
                      <a:pt x="12" y="8"/>
                      <a:pt x="0" y="0"/>
                    </a:cubicBezTo>
                    <a:close/>
                  </a:path>
                </a:pathLst>
              </a:custGeom>
              <a:solidFill>
                <a:srgbClr val="0E7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908050" y="6238875"/>
                <a:ext cx="904875" cy="227013"/>
              </a:xfrm>
              <a:prstGeom prst="rect">
                <a:avLst/>
              </a:prstGeom>
              <a:solidFill>
                <a:srgbClr val="FF1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17"/>
              <p:cNvSpPr>
                <a:spLocks noChangeArrowheads="1"/>
              </p:cNvSpPr>
              <p:nvPr/>
            </p:nvSpPr>
            <p:spPr bwMode="auto">
              <a:xfrm>
                <a:off x="1681163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16510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16129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20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solidFill>
                <a:srgbClr val="F9E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21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22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23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ectangle 24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25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26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27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28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29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Rectangle 30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Rectangle 31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32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34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35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36"/>
              <p:cNvSpPr>
                <a:spLocks noChangeArrowheads="1"/>
              </p:cNvSpPr>
              <p:nvPr/>
            </p:nvSpPr>
            <p:spPr bwMode="auto">
              <a:xfrm>
                <a:off x="879475" y="6118225"/>
                <a:ext cx="1058863" cy="120650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Rectangle 37"/>
              <p:cNvSpPr>
                <a:spLocks noChangeArrowheads="1"/>
              </p:cNvSpPr>
              <p:nvPr/>
            </p:nvSpPr>
            <p:spPr bwMode="auto">
              <a:xfrm>
                <a:off x="1835150" y="6118225"/>
                <a:ext cx="28575" cy="120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Rectangle 38"/>
              <p:cNvSpPr>
                <a:spLocks noChangeArrowheads="1"/>
              </p:cNvSpPr>
              <p:nvPr/>
            </p:nvSpPr>
            <p:spPr bwMode="auto">
              <a:xfrm>
                <a:off x="1101725" y="5751513"/>
                <a:ext cx="588963" cy="150813"/>
              </a:xfrm>
              <a:prstGeom prst="rect">
                <a:avLst/>
              </a:prstGeom>
              <a:solidFill>
                <a:srgbClr val="2B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ectangle 39"/>
              <p:cNvSpPr>
                <a:spLocks noChangeArrowheads="1"/>
              </p:cNvSpPr>
              <p:nvPr/>
            </p:nvSpPr>
            <p:spPr bwMode="auto">
              <a:xfrm>
                <a:off x="1633538" y="5751513"/>
                <a:ext cx="14288" cy="150813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40"/>
              <p:cNvSpPr/>
              <p:nvPr/>
            </p:nvSpPr>
            <p:spPr bwMode="auto">
              <a:xfrm>
                <a:off x="1012825" y="5902325"/>
                <a:ext cx="530225" cy="215900"/>
              </a:xfrm>
              <a:custGeom>
                <a:avLst/>
                <a:gdLst>
                  <a:gd name="T0" fmla="*/ 186 w 186"/>
                  <a:gd name="T1" fmla="*/ 38 h 76"/>
                  <a:gd name="T2" fmla="*/ 183 w 186"/>
                  <a:gd name="T3" fmla="*/ 0 h 76"/>
                  <a:gd name="T4" fmla="*/ 183 w 186"/>
                  <a:gd name="T5" fmla="*/ 0 h 76"/>
                  <a:gd name="T6" fmla="*/ 182 w 186"/>
                  <a:gd name="T7" fmla="*/ 0 h 76"/>
                  <a:gd name="T8" fmla="*/ 182 w 186"/>
                  <a:gd name="T9" fmla="*/ 0 h 76"/>
                  <a:gd name="T10" fmla="*/ 182 w 186"/>
                  <a:gd name="T11" fmla="*/ 0 h 76"/>
                  <a:gd name="T12" fmla="*/ 0 w 186"/>
                  <a:gd name="T13" fmla="*/ 0 h 76"/>
                  <a:gd name="T14" fmla="*/ 0 w 186"/>
                  <a:gd name="T15" fmla="*/ 8 h 76"/>
                  <a:gd name="T16" fmla="*/ 173 w 186"/>
                  <a:gd name="T17" fmla="*/ 8 h 76"/>
                  <a:gd name="T18" fmla="*/ 173 w 186"/>
                  <a:gd name="T19" fmla="*/ 68 h 76"/>
                  <a:gd name="T20" fmla="*/ 0 w 186"/>
                  <a:gd name="T21" fmla="*/ 68 h 76"/>
                  <a:gd name="T22" fmla="*/ 0 w 186"/>
                  <a:gd name="T23" fmla="*/ 76 h 76"/>
                  <a:gd name="T24" fmla="*/ 183 w 186"/>
                  <a:gd name="T25" fmla="*/ 76 h 76"/>
                  <a:gd name="T26" fmla="*/ 183 w 186"/>
                  <a:gd name="T27" fmla="*/ 76 h 76"/>
                  <a:gd name="T28" fmla="*/ 186 w 186"/>
                  <a:gd name="T2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76">
                    <a:moveTo>
                      <a:pt x="186" y="38"/>
                    </a:moveTo>
                    <a:cubicBezTo>
                      <a:pt x="186" y="19"/>
                      <a:pt x="184" y="3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4" y="73"/>
                      <a:pt x="186" y="57"/>
                      <a:pt x="186" y="38"/>
                    </a:cubicBezTo>
                    <a:close/>
                  </a:path>
                </a:pathLst>
              </a:custGeom>
              <a:solidFill>
                <a:srgbClr val="5D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41"/>
              <p:cNvSpPr/>
              <p:nvPr/>
            </p:nvSpPr>
            <p:spPr bwMode="auto">
              <a:xfrm>
                <a:off x="1425575" y="6034088"/>
                <a:ext cx="42863" cy="122238"/>
              </a:xfrm>
              <a:custGeom>
                <a:avLst/>
                <a:gdLst>
                  <a:gd name="T0" fmla="*/ 0 w 27"/>
                  <a:gd name="T1" fmla="*/ 0 h 77"/>
                  <a:gd name="T2" fmla="*/ 0 w 27"/>
                  <a:gd name="T3" fmla="*/ 77 h 77"/>
                  <a:gd name="T4" fmla="*/ 13 w 27"/>
                  <a:gd name="T5" fmla="*/ 64 h 77"/>
                  <a:gd name="T6" fmla="*/ 27 w 27"/>
                  <a:gd name="T7" fmla="*/ 77 h 77"/>
                  <a:gd name="T8" fmla="*/ 27 w 27"/>
                  <a:gd name="T9" fmla="*/ 0 h 77"/>
                  <a:gd name="T10" fmla="*/ 0 w 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7">
                    <a:moveTo>
                      <a:pt x="0" y="0"/>
                    </a:moveTo>
                    <a:lnTo>
                      <a:pt x="0" y="77"/>
                    </a:lnTo>
                    <a:lnTo>
                      <a:pt x="13" y="64"/>
                    </a:lnTo>
                    <a:lnTo>
                      <a:pt x="27" y="77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11"/>
            <p:cNvSpPr txBox="1">
              <a:spLocks noChangeArrowheads="1"/>
            </p:cNvSpPr>
            <p:nvPr/>
          </p:nvSpPr>
          <p:spPr bwMode="auto">
            <a:xfrm>
              <a:off x="3876705" y="501625"/>
              <a:ext cx="1936685" cy="57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3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识字游戏</a:t>
              </a:r>
              <a:endPara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357158" y="714362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我要飞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66303" y="1428742"/>
            <a:ext cx="1562836" cy="928676"/>
            <a:chOff x="357158" y="1571618"/>
            <a:chExt cx="1562836" cy="928676"/>
          </a:xfrm>
        </p:grpSpPr>
        <p:pic>
          <p:nvPicPr>
            <p:cNvPr id="84" name="图片 83" descr="u=3912279791,1409058652&amp;fm=26&amp;gp=0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胚胎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252253" y="2214560"/>
            <a:ext cx="1562836" cy="928676"/>
            <a:chOff x="357158" y="1571618"/>
            <a:chExt cx="1562836" cy="928676"/>
          </a:xfrm>
        </p:grpSpPr>
        <p:pic>
          <p:nvPicPr>
            <p:cNvPr id="92" name="图片 91" descr="u=3912279791,1409058652&amp;fm=26&amp;gp=0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澄澈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109641" y="1500180"/>
            <a:ext cx="1562836" cy="928676"/>
            <a:chOff x="357158" y="1571618"/>
            <a:chExt cx="1562836" cy="928676"/>
          </a:xfrm>
        </p:grpSpPr>
        <p:pic>
          <p:nvPicPr>
            <p:cNvPr id="101" name="图片 100" descr="u=3912279791,1409058652&amp;fm=26&amp;gp=0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天赋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66303" y="3429006"/>
            <a:ext cx="1562836" cy="928676"/>
            <a:chOff x="357158" y="1571618"/>
            <a:chExt cx="1562836" cy="928676"/>
          </a:xfrm>
        </p:grpSpPr>
        <p:pic>
          <p:nvPicPr>
            <p:cNvPr id="110" name="图片 109" descr="u=3912279791,1409058652&amp;fm=26&amp;gp=0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痴迷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667496" y="3286112"/>
            <a:ext cx="2085219" cy="1230994"/>
            <a:chOff x="345757" y="1571618"/>
            <a:chExt cx="1627369" cy="928676"/>
          </a:xfrm>
        </p:grpSpPr>
        <p:pic>
          <p:nvPicPr>
            <p:cNvPr id="113" name="图片 112" descr="u=3912279791,1409058652&amp;fm=26&amp;gp=0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345757" y="184110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绞尽脑汁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538401" y="2357436"/>
            <a:ext cx="1562836" cy="928676"/>
            <a:chOff x="357158" y="1571618"/>
            <a:chExt cx="1562836" cy="928676"/>
          </a:xfrm>
        </p:grpSpPr>
        <p:pic>
          <p:nvPicPr>
            <p:cNvPr id="116" name="图片 115" descr="u=3912279791,1409058652&amp;fm=26&amp;gp=0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困窘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181475" y="1571618"/>
            <a:ext cx="1562836" cy="928676"/>
            <a:chOff x="357158" y="1571618"/>
            <a:chExt cx="1562836" cy="928676"/>
          </a:xfrm>
        </p:grpSpPr>
        <p:pic>
          <p:nvPicPr>
            <p:cNvPr id="120" name="图片 119" descr="u=3912279791,1409058652&amp;fm=26&amp;gp=0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祸患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842525" y="3286112"/>
            <a:ext cx="2088232" cy="1230994"/>
            <a:chOff x="357158" y="1571618"/>
            <a:chExt cx="1562836" cy="928676"/>
          </a:xfrm>
        </p:grpSpPr>
        <p:pic>
          <p:nvPicPr>
            <p:cNvPr id="123" name="图片 122" descr="u=3912279791,1409058652&amp;fm=26&amp;gp=0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469912" y="1905348"/>
              <a:ext cx="1337328" cy="394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随心所欲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83568" y="1419622"/>
            <a:ext cx="439248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澄澈：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水清见底。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文中指湖水很清，一眼能看到底。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3528" y="483518"/>
            <a:ext cx="1656184" cy="500137"/>
            <a:chOff x="251520" y="483518"/>
            <a:chExt cx="1656184" cy="500137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287528" y="483518"/>
              <a:ext cx="162017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 smtClean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  <a:endPara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51520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2427857" y="3427135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这儿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的河水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见底。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43558"/>
            <a:ext cx="3086425" cy="223224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2859782"/>
            <a:ext cx="7350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今天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，爸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妈带我去郊游，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我可以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随心所欲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，想怎么玩儿就怎么玩儿。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915566"/>
            <a:ext cx="468052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随心所欲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指随着自己的心意，想怎样就怎样。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文中指我在梦中想怎飞就怎么飞。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9542"/>
            <a:ext cx="31484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7534"/>
            <a:ext cx="2592288" cy="25350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47664" y="350785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绞尽脑汁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终于想出了一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条妙计。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843558"/>
            <a:ext cx="468052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绞尽脑汁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形容费尽心思。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文中指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我认真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 “人为什么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九个月才出生？”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这个问题的答案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0000"/>
          </a:solidFill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WPS 演示</Application>
  <PresentationFormat>全屏显示(16:9)</PresentationFormat>
  <Paragraphs>129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黑体</vt:lpstr>
      <vt:lpstr>楷体</vt:lpstr>
      <vt:lpstr>汉语拼音</vt:lpstr>
      <vt:lpstr>Segoe Print</vt:lpstr>
      <vt:lpstr>幼圆</vt:lpstr>
      <vt:lpstr>Times New Roman</vt:lpstr>
      <vt:lpstr>微软雅黑</vt:lpstr>
      <vt:lpstr>Arial Unicode MS</vt:lpstr>
      <vt:lpstr>Calibri</vt:lpstr>
      <vt:lpstr>YouYuan</vt:lpstr>
      <vt:lpstr>隶书</vt:lpstr>
      <vt:lpstr>Xingkai SC</vt:lpstr>
      <vt:lpstr>《七彩课堂》课件模板（新）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璐✨</cp:lastModifiedBy>
  <cp:revision>98</cp:revision>
  <dcterms:created xsi:type="dcterms:W3CDTF">2017-03-17T02:28:00Z</dcterms:created>
  <dcterms:modified xsi:type="dcterms:W3CDTF">2020-04-19T15:09:43Z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